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1371" r:id="rId2"/>
    <p:sldId id="1372" r:id="rId3"/>
    <p:sldId id="257" r:id="rId4"/>
    <p:sldId id="1373" r:id="rId5"/>
    <p:sldId id="1374" r:id="rId6"/>
    <p:sldId id="1375" r:id="rId7"/>
    <p:sldId id="1341" r:id="rId8"/>
    <p:sldId id="1376" r:id="rId9"/>
    <p:sldId id="1377" r:id="rId10"/>
    <p:sldId id="1399" r:id="rId11"/>
    <p:sldId id="1401" r:id="rId12"/>
    <p:sldId id="1378" r:id="rId13"/>
    <p:sldId id="1379" r:id="rId14"/>
    <p:sldId id="1402" r:id="rId15"/>
    <p:sldId id="1382" r:id="rId16"/>
    <p:sldId id="1385" r:id="rId17"/>
    <p:sldId id="1384" r:id="rId18"/>
    <p:sldId id="1381" r:id="rId19"/>
    <p:sldId id="1386" r:id="rId20"/>
    <p:sldId id="1387" r:id="rId21"/>
    <p:sldId id="1388" r:id="rId22"/>
    <p:sldId id="1389" r:id="rId23"/>
    <p:sldId id="1390" r:id="rId24"/>
    <p:sldId id="1392" r:id="rId25"/>
    <p:sldId id="1393" r:id="rId26"/>
    <p:sldId id="13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366" userDrawn="1">
          <p15:clr>
            <a:srgbClr val="A4A3A4"/>
          </p15:clr>
        </p15:guide>
        <p15:guide id="4" pos="4021" userDrawn="1">
          <p15:clr>
            <a:srgbClr val="A4A3A4"/>
          </p15:clr>
        </p15:guide>
        <p15:guide id="5" pos="801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577"/>
    <a:srgbClr val="2F7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2"/>
    <p:restoredTop sz="96198" autoAdjust="0"/>
  </p:normalViewPr>
  <p:slideViewPr>
    <p:cSldViewPr snapToGrid="0" snapToObjects="1">
      <p:cViewPr varScale="1">
        <p:scale>
          <a:sx n="114" d="100"/>
          <a:sy n="114" d="100"/>
        </p:scale>
        <p:origin x="560" y="168"/>
      </p:cViewPr>
      <p:guideLst>
        <p:guide orient="horz" pos="2092"/>
        <p:guide pos="3840"/>
        <p:guide orient="horz" pos="1366"/>
        <p:guide pos="4021"/>
        <p:guide pos="801"/>
        <p:guide orient="horz" pos="1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89426-1684-4B36-BDB3-29E503C568C1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BA6E595-7EDD-4B58-9024-FDB8A1FDC17C}">
      <dgm:prSet/>
      <dgm:spPr/>
      <dgm:t>
        <a:bodyPr/>
        <a:lstStyle/>
        <a:p>
          <a:r>
            <a:rPr lang="ru-RU" baseline="0" dirty="0">
              <a:solidFill>
                <a:schemeClr val="bg1"/>
              </a:solidFill>
              <a:latin typeface="Georgia" panose="02040502050405020303" pitchFamily="18" charset="0"/>
            </a:rPr>
            <a:t>Организация оплаты товара/услуг  через СБП посредством размещения платежного функционала в мобильном приложении компании-ритейлера</a:t>
          </a:r>
          <a:r>
            <a:rPr lang="ru-RU" baseline="0" dirty="0">
              <a:solidFill>
                <a:schemeClr val="bg1"/>
              </a:solidFill>
            </a:rPr>
            <a:t>. </a:t>
          </a:r>
          <a:endParaRPr lang="en-US" baseline="0" dirty="0">
            <a:solidFill>
              <a:schemeClr val="bg1"/>
            </a:solidFill>
          </a:endParaRPr>
        </a:p>
      </dgm:t>
    </dgm:pt>
    <dgm:pt modelId="{8F068B7A-0D79-475A-8213-D6F68064D520}" type="parTrans" cxnId="{5AC5E4D5-7920-40D1-92DB-581866781FE7}">
      <dgm:prSet/>
      <dgm:spPr/>
      <dgm:t>
        <a:bodyPr/>
        <a:lstStyle/>
        <a:p>
          <a:endParaRPr lang="en-US"/>
        </a:p>
      </dgm:t>
    </dgm:pt>
    <dgm:pt modelId="{2202E1C7-24D3-42EC-B152-3F6C967C54F4}" type="sibTrans" cxnId="{5AC5E4D5-7920-40D1-92DB-581866781FE7}">
      <dgm:prSet/>
      <dgm:spPr/>
      <dgm:t>
        <a:bodyPr/>
        <a:lstStyle/>
        <a:p>
          <a:endParaRPr lang="en-US"/>
        </a:p>
      </dgm:t>
    </dgm:pt>
    <dgm:pt modelId="{6461F464-5692-48A3-B787-5E306931B36C}">
      <dgm:prSet/>
      <dgm:spPr/>
      <dgm:t>
        <a:bodyPr/>
        <a:lstStyle/>
        <a:p>
          <a:r>
            <a:rPr lang="ru-RU" baseline="0" dirty="0">
              <a:solidFill>
                <a:schemeClr val="bg1"/>
              </a:solidFill>
              <a:latin typeface="Georgia" panose="02040502050405020303" pitchFamily="18" charset="0"/>
            </a:rPr>
            <a:t>Взаимодействие кассы с СБП для запроса </a:t>
          </a:r>
          <a:r>
            <a:rPr lang="en-US" baseline="0" dirty="0">
              <a:solidFill>
                <a:schemeClr val="bg1"/>
              </a:solidFill>
              <a:latin typeface="Georgia" panose="02040502050405020303" pitchFamily="18" charset="0"/>
            </a:rPr>
            <a:t>QR</a:t>
          </a:r>
          <a:r>
            <a:rPr lang="ru-RU" baseline="0" dirty="0">
              <a:solidFill>
                <a:schemeClr val="bg1"/>
              </a:solidFill>
              <a:latin typeface="Georgia" panose="02040502050405020303" pitchFamily="18" charset="0"/>
            </a:rPr>
            <a:t>-кода или платежной ссылки.</a:t>
          </a:r>
          <a:endParaRPr lang="en-US" baseline="0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72A08DF9-9549-41F3-AA13-32A59EBBC521}" type="parTrans" cxnId="{6D9BFC54-B74F-4E13-8EBB-3FAB8E5A26A4}">
      <dgm:prSet/>
      <dgm:spPr/>
      <dgm:t>
        <a:bodyPr/>
        <a:lstStyle/>
        <a:p>
          <a:endParaRPr lang="en-US"/>
        </a:p>
      </dgm:t>
    </dgm:pt>
    <dgm:pt modelId="{C05DD566-26AE-4C28-9E43-0CB970C8561F}" type="sibTrans" cxnId="{6D9BFC54-B74F-4E13-8EBB-3FAB8E5A26A4}">
      <dgm:prSet/>
      <dgm:spPr/>
      <dgm:t>
        <a:bodyPr/>
        <a:lstStyle/>
        <a:p>
          <a:endParaRPr lang="en-US"/>
        </a:p>
      </dgm:t>
    </dgm:pt>
    <dgm:pt modelId="{99D4E871-0536-41AF-A455-49E7F34C99C7}">
      <dgm:prSet/>
      <dgm:spPr/>
      <dgm:t>
        <a:bodyPr/>
        <a:lstStyle/>
        <a:p>
          <a:r>
            <a:rPr lang="ru-RU" baseline="0" dirty="0">
              <a:solidFill>
                <a:schemeClr val="bg1"/>
              </a:solidFill>
              <a:latin typeface="Georgia" panose="02040502050405020303" pitchFamily="18" charset="0"/>
            </a:rPr>
            <a:t>Расширение клиентской базы ритейлера за счет подключения к проекту банков-партнеров.</a:t>
          </a:r>
          <a:endParaRPr lang="en-US" baseline="0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E14143AB-278C-4CD7-983A-12DC7666BAE2}" type="parTrans" cxnId="{C3E48EAD-55AB-4F4E-8E17-A9F92476E7ED}">
      <dgm:prSet/>
      <dgm:spPr/>
      <dgm:t>
        <a:bodyPr/>
        <a:lstStyle/>
        <a:p>
          <a:endParaRPr lang="en-US"/>
        </a:p>
      </dgm:t>
    </dgm:pt>
    <dgm:pt modelId="{8534B601-8848-4D5B-B359-7BE34A51754A}" type="sibTrans" cxnId="{C3E48EAD-55AB-4F4E-8E17-A9F92476E7ED}">
      <dgm:prSet/>
      <dgm:spPr/>
      <dgm:t>
        <a:bodyPr/>
        <a:lstStyle/>
        <a:p>
          <a:endParaRPr lang="en-US"/>
        </a:p>
      </dgm:t>
    </dgm:pt>
    <dgm:pt modelId="{BEDA4CF6-CAD9-4E2D-A742-1C18524614B5}">
      <dgm:prSet/>
      <dgm:spPr/>
      <dgm:t>
        <a:bodyPr/>
        <a:lstStyle/>
        <a:p>
          <a:r>
            <a:rPr lang="ru-RU" baseline="0" dirty="0">
              <a:solidFill>
                <a:schemeClr val="bg1"/>
              </a:solidFill>
              <a:latin typeface="Georgia" panose="02040502050405020303" pitchFamily="18" charset="0"/>
            </a:rPr>
            <a:t>Рост возможностей платежного функционала за счет финансовых и нефинансовых сервисов комиссионного дохода.</a:t>
          </a:r>
          <a:endParaRPr lang="en-US" baseline="0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CFD78A9B-7698-4E64-8F68-AF0FA61F9DB8}" type="parTrans" cxnId="{4FD9B3AF-8ADE-45B9-BB0A-27BBC4601FA1}">
      <dgm:prSet/>
      <dgm:spPr/>
      <dgm:t>
        <a:bodyPr/>
        <a:lstStyle/>
        <a:p>
          <a:endParaRPr lang="en-US"/>
        </a:p>
      </dgm:t>
    </dgm:pt>
    <dgm:pt modelId="{3FB69572-A463-442C-89CA-B08F913DCED4}" type="sibTrans" cxnId="{4FD9B3AF-8ADE-45B9-BB0A-27BBC4601FA1}">
      <dgm:prSet/>
      <dgm:spPr/>
      <dgm:t>
        <a:bodyPr/>
        <a:lstStyle/>
        <a:p>
          <a:endParaRPr lang="en-US"/>
        </a:p>
      </dgm:t>
    </dgm:pt>
    <dgm:pt modelId="{59F14CAC-433E-4E8A-BCBF-927BB7927541}" type="pres">
      <dgm:prSet presAssocID="{2EE89426-1684-4B36-BDB3-29E503C568C1}" presName="root" presStyleCnt="0">
        <dgm:presLayoutVars>
          <dgm:dir/>
          <dgm:resizeHandles val="exact"/>
        </dgm:presLayoutVars>
      </dgm:prSet>
      <dgm:spPr/>
    </dgm:pt>
    <dgm:pt modelId="{98CD82C8-4F69-4DE8-B823-709395B29407}" type="pres">
      <dgm:prSet presAssocID="{2EE89426-1684-4B36-BDB3-29E503C568C1}" presName="container" presStyleCnt="0">
        <dgm:presLayoutVars>
          <dgm:dir/>
          <dgm:resizeHandles val="exact"/>
        </dgm:presLayoutVars>
      </dgm:prSet>
      <dgm:spPr/>
    </dgm:pt>
    <dgm:pt modelId="{BECCBADB-F6F7-4F8A-9878-5B47FA2B327E}" type="pres">
      <dgm:prSet presAssocID="{BBA6E595-7EDD-4B58-9024-FDB8A1FDC17C}" presName="compNode" presStyleCnt="0"/>
      <dgm:spPr/>
    </dgm:pt>
    <dgm:pt modelId="{9E0732E2-DC1B-4796-AF69-1359E8DF9953}" type="pres">
      <dgm:prSet presAssocID="{BBA6E595-7EDD-4B58-9024-FDB8A1FDC17C}" presName="iconBgRect" presStyleLbl="bgShp" presStyleIdx="0" presStyleCnt="4"/>
      <dgm:spPr>
        <a:solidFill>
          <a:schemeClr val="bg1">
            <a:alpha val="80000"/>
          </a:schemeClr>
        </a:solidFill>
      </dgm:spPr>
    </dgm:pt>
    <dgm:pt modelId="{F73846BC-9269-43AC-A5FE-CBD714008025}" type="pres">
      <dgm:prSet presAssocID="{BBA6E595-7EDD-4B58-9024-FDB8A1FDC17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мартфон со сплошной заливкой"/>
        </a:ext>
      </dgm:extLst>
    </dgm:pt>
    <dgm:pt modelId="{2CE31A22-5198-48B1-A28B-0BC6D3794E9A}" type="pres">
      <dgm:prSet presAssocID="{BBA6E595-7EDD-4B58-9024-FDB8A1FDC17C}" presName="spaceRect" presStyleCnt="0"/>
      <dgm:spPr/>
    </dgm:pt>
    <dgm:pt modelId="{1FD3F4FA-7B8B-40AE-980B-87FF8EB83F2C}" type="pres">
      <dgm:prSet presAssocID="{BBA6E595-7EDD-4B58-9024-FDB8A1FDC17C}" presName="textRect" presStyleLbl="revTx" presStyleIdx="0" presStyleCnt="4" custLinFactNeighborX="3416" custLinFactNeighborY="12381">
        <dgm:presLayoutVars>
          <dgm:chMax val="1"/>
          <dgm:chPref val="1"/>
        </dgm:presLayoutVars>
      </dgm:prSet>
      <dgm:spPr/>
    </dgm:pt>
    <dgm:pt modelId="{C0AFA5CD-7361-4C46-AC35-F78E72A3620A}" type="pres">
      <dgm:prSet presAssocID="{2202E1C7-24D3-42EC-B152-3F6C967C54F4}" presName="sibTrans" presStyleLbl="sibTrans2D1" presStyleIdx="0" presStyleCnt="0"/>
      <dgm:spPr/>
    </dgm:pt>
    <dgm:pt modelId="{CE90BB62-4F79-4285-B032-223B343F060A}" type="pres">
      <dgm:prSet presAssocID="{6461F464-5692-48A3-B787-5E306931B36C}" presName="compNode" presStyleCnt="0"/>
      <dgm:spPr/>
    </dgm:pt>
    <dgm:pt modelId="{6B0E733D-6480-4B6E-8D48-E4202DBF4BB6}" type="pres">
      <dgm:prSet presAssocID="{6461F464-5692-48A3-B787-5E306931B36C}" presName="iconBgRect" presStyleLbl="bgShp" presStyleIdx="1" presStyleCnt="4"/>
      <dgm:spPr>
        <a:solidFill>
          <a:schemeClr val="bg1">
            <a:alpha val="80000"/>
          </a:schemeClr>
        </a:solidFill>
      </dgm:spPr>
    </dgm:pt>
    <dgm:pt modelId="{4A34A727-10C3-435C-8BCA-C3F415C8B4AC}" type="pres">
      <dgm:prSet presAssocID="{6461F464-5692-48A3-B787-5E306931B36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сылка"/>
        </a:ext>
      </dgm:extLst>
    </dgm:pt>
    <dgm:pt modelId="{912D6EFE-CC46-44BC-904D-2326CE86EC92}" type="pres">
      <dgm:prSet presAssocID="{6461F464-5692-48A3-B787-5E306931B36C}" presName="spaceRect" presStyleCnt="0"/>
      <dgm:spPr/>
    </dgm:pt>
    <dgm:pt modelId="{CD076475-F0D1-4D09-BB31-CEDF73DF0A64}" type="pres">
      <dgm:prSet presAssocID="{6461F464-5692-48A3-B787-5E306931B36C}" presName="textRect" presStyleLbl="revTx" presStyleIdx="1" presStyleCnt="4">
        <dgm:presLayoutVars>
          <dgm:chMax val="1"/>
          <dgm:chPref val="1"/>
        </dgm:presLayoutVars>
      </dgm:prSet>
      <dgm:spPr/>
    </dgm:pt>
    <dgm:pt modelId="{58BF0173-5FF1-4DCE-822A-E12DF8E548CD}" type="pres">
      <dgm:prSet presAssocID="{C05DD566-26AE-4C28-9E43-0CB970C8561F}" presName="sibTrans" presStyleLbl="sibTrans2D1" presStyleIdx="0" presStyleCnt="0"/>
      <dgm:spPr/>
    </dgm:pt>
    <dgm:pt modelId="{9672C2CA-EB3C-4558-A03D-121A3E196636}" type="pres">
      <dgm:prSet presAssocID="{99D4E871-0536-41AF-A455-49E7F34C99C7}" presName="compNode" presStyleCnt="0"/>
      <dgm:spPr/>
    </dgm:pt>
    <dgm:pt modelId="{59914A35-534D-4C9B-B1F9-FDF74FD93C2F}" type="pres">
      <dgm:prSet presAssocID="{99D4E871-0536-41AF-A455-49E7F34C99C7}" presName="iconBgRect" presStyleLbl="bgShp" presStyleIdx="2" presStyleCnt="4"/>
      <dgm:spPr>
        <a:solidFill>
          <a:schemeClr val="bg1">
            <a:alpha val="80000"/>
          </a:schemeClr>
        </a:solidFill>
      </dgm:spPr>
    </dgm:pt>
    <dgm:pt modelId="{1C31A9FF-100D-4DF6-AEA1-9D0E0A63CEFF}" type="pres">
      <dgm:prSet presAssocID="{99D4E871-0536-41AF-A455-49E7F34C99C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E667F59-33E9-4403-B1EC-261594A5DDB5}" type="pres">
      <dgm:prSet presAssocID="{99D4E871-0536-41AF-A455-49E7F34C99C7}" presName="spaceRect" presStyleCnt="0"/>
      <dgm:spPr/>
    </dgm:pt>
    <dgm:pt modelId="{716F15D5-4B82-4130-BAE9-FA1FD38BB330}" type="pres">
      <dgm:prSet presAssocID="{99D4E871-0536-41AF-A455-49E7F34C99C7}" presName="textRect" presStyleLbl="revTx" presStyleIdx="2" presStyleCnt="4">
        <dgm:presLayoutVars>
          <dgm:chMax val="1"/>
          <dgm:chPref val="1"/>
        </dgm:presLayoutVars>
      </dgm:prSet>
      <dgm:spPr/>
    </dgm:pt>
    <dgm:pt modelId="{9DC84C44-1E52-4C23-A776-E7E066A63396}" type="pres">
      <dgm:prSet presAssocID="{8534B601-8848-4D5B-B359-7BE34A51754A}" presName="sibTrans" presStyleLbl="sibTrans2D1" presStyleIdx="0" presStyleCnt="0"/>
      <dgm:spPr/>
    </dgm:pt>
    <dgm:pt modelId="{36420989-371E-43E9-B114-4EFF627D77B3}" type="pres">
      <dgm:prSet presAssocID="{BEDA4CF6-CAD9-4E2D-A742-1C18524614B5}" presName="compNode" presStyleCnt="0"/>
      <dgm:spPr/>
    </dgm:pt>
    <dgm:pt modelId="{92BD6DCA-72CA-4380-8AEA-03DCC243D9BE}" type="pres">
      <dgm:prSet presAssocID="{BEDA4CF6-CAD9-4E2D-A742-1C18524614B5}" presName="iconBgRect" presStyleLbl="bgShp" presStyleIdx="3" presStyleCnt="4"/>
      <dgm:spPr>
        <a:solidFill>
          <a:schemeClr val="bg1">
            <a:alpha val="80000"/>
          </a:schemeClr>
        </a:solidFill>
      </dgm:spPr>
    </dgm:pt>
    <dgm:pt modelId="{C63B23D7-9097-4B57-9303-928C100C722F}" type="pres">
      <dgm:prSet presAssocID="{BEDA4CF6-CAD9-4E2D-A742-1C18524614B5}" presName="iconRect" presStyleLbl="node1" presStyleIdx="3" presStyleCnt="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оллар со сплошной заливкой"/>
        </a:ext>
      </dgm:extLst>
    </dgm:pt>
    <dgm:pt modelId="{524C719A-E80E-4D62-9E20-ECE34A03B865}" type="pres">
      <dgm:prSet presAssocID="{BEDA4CF6-CAD9-4E2D-A742-1C18524614B5}" presName="spaceRect" presStyleCnt="0"/>
      <dgm:spPr/>
    </dgm:pt>
    <dgm:pt modelId="{7E62A959-1BED-4033-82CB-7D1D84C182F0}" type="pres">
      <dgm:prSet presAssocID="{BEDA4CF6-CAD9-4E2D-A742-1C18524614B5}" presName="textRect" presStyleLbl="revTx" presStyleIdx="3" presStyleCnt="4" custScaleX="107199">
        <dgm:presLayoutVars>
          <dgm:chMax val="1"/>
          <dgm:chPref val="1"/>
        </dgm:presLayoutVars>
      </dgm:prSet>
      <dgm:spPr/>
    </dgm:pt>
  </dgm:ptLst>
  <dgm:cxnLst>
    <dgm:cxn modelId="{BED84311-16DD-4AC6-8CFA-F4631091E94B}" type="presOf" srcId="{BEDA4CF6-CAD9-4E2D-A742-1C18524614B5}" destId="{7E62A959-1BED-4033-82CB-7D1D84C182F0}" srcOrd="0" destOrd="0" presId="urn:microsoft.com/office/officeart/2018/2/layout/IconCircleList"/>
    <dgm:cxn modelId="{21FADD44-C41E-4581-B597-7B6605BFD1AB}" type="presOf" srcId="{6461F464-5692-48A3-B787-5E306931B36C}" destId="{CD076475-F0D1-4D09-BB31-CEDF73DF0A64}" srcOrd="0" destOrd="0" presId="urn:microsoft.com/office/officeart/2018/2/layout/IconCircleList"/>
    <dgm:cxn modelId="{6D9BFC54-B74F-4E13-8EBB-3FAB8E5A26A4}" srcId="{2EE89426-1684-4B36-BDB3-29E503C568C1}" destId="{6461F464-5692-48A3-B787-5E306931B36C}" srcOrd="1" destOrd="0" parTransId="{72A08DF9-9549-41F3-AA13-32A59EBBC521}" sibTransId="{C05DD566-26AE-4C28-9E43-0CB970C8561F}"/>
    <dgm:cxn modelId="{952B0962-A048-405C-99C5-FB026220ADE6}" type="presOf" srcId="{99D4E871-0536-41AF-A455-49E7F34C99C7}" destId="{716F15D5-4B82-4130-BAE9-FA1FD38BB330}" srcOrd="0" destOrd="0" presId="urn:microsoft.com/office/officeart/2018/2/layout/IconCircleList"/>
    <dgm:cxn modelId="{2CEAEC7C-EA89-49D6-B392-2DC48B9056A0}" type="presOf" srcId="{2EE89426-1684-4B36-BDB3-29E503C568C1}" destId="{59F14CAC-433E-4E8A-BCBF-927BB7927541}" srcOrd="0" destOrd="0" presId="urn:microsoft.com/office/officeart/2018/2/layout/IconCircleList"/>
    <dgm:cxn modelId="{C3E48EAD-55AB-4F4E-8E17-A9F92476E7ED}" srcId="{2EE89426-1684-4B36-BDB3-29E503C568C1}" destId="{99D4E871-0536-41AF-A455-49E7F34C99C7}" srcOrd="2" destOrd="0" parTransId="{E14143AB-278C-4CD7-983A-12DC7666BAE2}" sibTransId="{8534B601-8848-4D5B-B359-7BE34A51754A}"/>
    <dgm:cxn modelId="{82CA75AE-A490-435D-99F3-28A7635E4C67}" type="presOf" srcId="{2202E1C7-24D3-42EC-B152-3F6C967C54F4}" destId="{C0AFA5CD-7361-4C46-AC35-F78E72A3620A}" srcOrd="0" destOrd="0" presId="urn:microsoft.com/office/officeart/2018/2/layout/IconCircleList"/>
    <dgm:cxn modelId="{4FD9B3AF-8ADE-45B9-BB0A-27BBC4601FA1}" srcId="{2EE89426-1684-4B36-BDB3-29E503C568C1}" destId="{BEDA4CF6-CAD9-4E2D-A742-1C18524614B5}" srcOrd="3" destOrd="0" parTransId="{CFD78A9B-7698-4E64-8F68-AF0FA61F9DB8}" sibTransId="{3FB69572-A463-442C-89CA-B08F913DCED4}"/>
    <dgm:cxn modelId="{DB8EC8CA-240B-4749-B83F-5D0A428A8DCB}" type="presOf" srcId="{C05DD566-26AE-4C28-9E43-0CB970C8561F}" destId="{58BF0173-5FF1-4DCE-822A-E12DF8E548CD}" srcOrd="0" destOrd="0" presId="urn:microsoft.com/office/officeart/2018/2/layout/IconCircleList"/>
    <dgm:cxn modelId="{5AC5E4D5-7920-40D1-92DB-581866781FE7}" srcId="{2EE89426-1684-4B36-BDB3-29E503C568C1}" destId="{BBA6E595-7EDD-4B58-9024-FDB8A1FDC17C}" srcOrd="0" destOrd="0" parTransId="{8F068B7A-0D79-475A-8213-D6F68064D520}" sibTransId="{2202E1C7-24D3-42EC-B152-3F6C967C54F4}"/>
    <dgm:cxn modelId="{F37343E4-E4E7-4ADF-A698-73F4D554773F}" type="presOf" srcId="{8534B601-8848-4D5B-B359-7BE34A51754A}" destId="{9DC84C44-1E52-4C23-A776-E7E066A63396}" srcOrd="0" destOrd="0" presId="urn:microsoft.com/office/officeart/2018/2/layout/IconCircleList"/>
    <dgm:cxn modelId="{28B7CBEF-D36F-48B7-B1C8-B29E8920820B}" type="presOf" srcId="{BBA6E595-7EDD-4B58-9024-FDB8A1FDC17C}" destId="{1FD3F4FA-7B8B-40AE-980B-87FF8EB83F2C}" srcOrd="0" destOrd="0" presId="urn:microsoft.com/office/officeart/2018/2/layout/IconCircleList"/>
    <dgm:cxn modelId="{9B22AE8C-A2F9-43C0-9F57-DFD746988411}" type="presParOf" srcId="{59F14CAC-433E-4E8A-BCBF-927BB7927541}" destId="{98CD82C8-4F69-4DE8-B823-709395B29407}" srcOrd="0" destOrd="0" presId="urn:microsoft.com/office/officeart/2018/2/layout/IconCircleList"/>
    <dgm:cxn modelId="{F439817D-57CC-48AA-9BF2-13489F8A1F9F}" type="presParOf" srcId="{98CD82C8-4F69-4DE8-B823-709395B29407}" destId="{BECCBADB-F6F7-4F8A-9878-5B47FA2B327E}" srcOrd="0" destOrd="0" presId="urn:microsoft.com/office/officeart/2018/2/layout/IconCircleList"/>
    <dgm:cxn modelId="{1BF045AB-44A9-4C6A-8C9E-6064B0529616}" type="presParOf" srcId="{BECCBADB-F6F7-4F8A-9878-5B47FA2B327E}" destId="{9E0732E2-DC1B-4796-AF69-1359E8DF9953}" srcOrd="0" destOrd="0" presId="urn:microsoft.com/office/officeart/2018/2/layout/IconCircleList"/>
    <dgm:cxn modelId="{71B60D6E-FBC9-401F-86B3-337CC02E5E05}" type="presParOf" srcId="{BECCBADB-F6F7-4F8A-9878-5B47FA2B327E}" destId="{F73846BC-9269-43AC-A5FE-CBD714008025}" srcOrd="1" destOrd="0" presId="urn:microsoft.com/office/officeart/2018/2/layout/IconCircleList"/>
    <dgm:cxn modelId="{DDC1DDB5-9588-4E57-9FEA-AB846A8F3596}" type="presParOf" srcId="{BECCBADB-F6F7-4F8A-9878-5B47FA2B327E}" destId="{2CE31A22-5198-48B1-A28B-0BC6D3794E9A}" srcOrd="2" destOrd="0" presId="urn:microsoft.com/office/officeart/2018/2/layout/IconCircleList"/>
    <dgm:cxn modelId="{E3D2CCCA-174B-4F1D-B191-752BBFE4533B}" type="presParOf" srcId="{BECCBADB-F6F7-4F8A-9878-5B47FA2B327E}" destId="{1FD3F4FA-7B8B-40AE-980B-87FF8EB83F2C}" srcOrd="3" destOrd="0" presId="urn:microsoft.com/office/officeart/2018/2/layout/IconCircleList"/>
    <dgm:cxn modelId="{DAE50066-47E5-4AB7-A4E5-923DFDA1974C}" type="presParOf" srcId="{98CD82C8-4F69-4DE8-B823-709395B29407}" destId="{C0AFA5CD-7361-4C46-AC35-F78E72A3620A}" srcOrd="1" destOrd="0" presId="urn:microsoft.com/office/officeart/2018/2/layout/IconCircleList"/>
    <dgm:cxn modelId="{A0E70068-2E63-49AC-BEF4-2088A8DAF6F1}" type="presParOf" srcId="{98CD82C8-4F69-4DE8-B823-709395B29407}" destId="{CE90BB62-4F79-4285-B032-223B343F060A}" srcOrd="2" destOrd="0" presId="urn:microsoft.com/office/officeart/2018/2/layout/IconCircleList"/>
    <dgm:cxn modelId="{291B1173-2FF2-41DE-9851-0F78D02C84F4}" type="presParOf" srcId="{CE90BB62-4F79-4285-B032-223B343F060A}" destId="{6B0E733D-6480-4B6E-8D48-E4202DBF4BB6}" srcOrd="0" destOrd="0" presId="urn:microsoft.com/office/officeart/2018/2/layout/IconCircleList"/>
    <dgm:cxn modelId="{7CBF86DB-420F-4742-B6AA-4FCA04339E00}" type="presParOf" srcId="{CE90BB62-4F79-4285-B032-223B343F060A}" destId="{4A34A727-10C3-435C-8BCA-C3F415C8B4AC}" srcOrd="1" destOrd="0" presId="urn:microsoft.com/office/officeart/2018/2/layout/IconCircleList"/>
    <dgm:cxn modelId="{B8DA4701-A771-4596-92B8-D80B3FB437B0}" type="presParOf" srcId="{CE90BB62-4F79-4285-B032-223B343F060A}" destId="{912D6EFE-CC46-44BC-904D-2326CE86EC92}" srcOrd="2" destOrd="0" presId="urn:microsoft.com/office/officeart/2018/2/layout/IconCircleList"/>
    <dgm:cxn modelId="{197898E4-43DF-413A-A4C8-F1BA9953151B}" type="presParOf" srcId="{CE90BB62-4F79-4285-B032-223B343F060A}" destId="{CD076475-F0D1-4D09-BB31-CEDF73DF0A64}" srcOrd="3" destOrd="0" presId="urn:microsoft.com/office/officeart/2018/2/layout/IconCircleList"/>
    <dgm:cxn modelId="{303229C8-0C8B-4FA7-89BD-4A2B2713A53E}" type="presParOf" srcId="{98CD82C8-4F69-4DE8-B823-709395B29407}" destId="{58BF0173-5FF1-4DCE-822A-E12DF8E548CD}" srcOrd="3" destOrd="0" presId="urn:microsoft.com/office/officeart/2018/2/layout/IconCircleList"/>
    <dgm:cxn modelId="{79B9F0AA-F3B7-4846-979F-05900F8112A4}" type="presParOf" srcId="{98CD82C8-4F69-4DE8-B823-709395B29407}" destId="{9672C2CA-EB3C-4558-A03D-121A3E196636}" srcOrd="4" destOrd="0" presId="urn:microsoft.com/office/officeart/2018/2/layout/IconCircleList"/>
    <dgm:cxn modelId="{AF8977D6-998F-4E04-A43E-CBA3904B854F}" type="presParOf" srcId="{9672C2CA-EB3C-4558-A03D-121A3E196636}" destId="{59914A35-534D-4C9B-B1F9-FDF74FD93C2F}" srcOrd="0" destOrd="0" presId="urn:microsoft.com/office/officeart/2018/2/layout/IconCircleList"/>
    <dgm:cxn modelId="{4EB5C4D3-9E66-4084-A44D-AB1008633A89}" type="presParOf" srcId="{9672C2CA-EB3C-4558-A03D-121A3E196636}" destId="{1C31A9FF-100D-4DF6-AEA1-9D0E0A63CEFF}" srcOrd="1" destOrd="0" presId="urn:microsoft.com/office/officeart/2018/2/layout/IconCircleList"/>
    <dgm:cxn modelId="{6E306B08-F233-4A00-B93E-33CDCBF9C8BC}" type="presParOf" srcId="{9672C2CA-EB3C-4558-A03D-121A3E196636}" destId="{9E667F59-33E9-4403-B1EC-261594A5DDB5}" srcOrd="2" destOrd="0" presId="urn:microsoft.com/office/officeart/2018/2/layout/IconCircleList"/>
    <dgm:cxn modelId="{879C6C64-44CA-4C7D-9A3B-6F094838B17A}" type="presParOf" srcId="{9672C2CA-EB3C-4558-A03D-121A3E196636}" destId="{716F15D5-4B82-4130-BAE9-FA1FD38BB330}" srcOrd="3" destOrd="0" presId="urn:microsoft.com/office/officeart/2018/2/layout/IconCircleList"/>
    <dgm:cxn modelId="{A73A876C-253B-45DE-A132-357E247DEE39}" type="presParOf" srcId="{98CD82C8-4F69-4DE8-B823-709395B29407}" destId="{9DC84C44-1E52-4C23-A776-E7E066A63396}" srcOrd="5" destOrd="0" presId="urn:microsoft.com/office/officeart/2018/2/layout/IconCircleList"/>
    <dgm:cxn modelId="{57006E12-7F94-4CCE-B7E1-0D5F3981F5B2}" type="presParOf" srcId="{98CD82C8-4F69-4DE8-B823-709395B29407}" destId="{36420989-371E-43E9-B114-4EFF627D77B3}" srcOrd="6" destOrd="0" presId="urn:microsoft.com/office/officeart/2018/2/layout/IconCircleList"/>
    <dgm:cxn modelId="{D30B898A-D2E3-4BC3-B1F6-062123EEE9AF}" type="presParOf" srcId="{36420989-371E-43E9-B114-4EFF627D77B3}" destId="{92BD6DCA-72CA-4380-8AEA-03DCC243D9BE}" srcOrd="0" destOrd="0" presId="urn:microsoft.com/office/officeart/2018/2/layout/IconCircleList"/>
    <dgm:cxn modelId="{017751C9-B2CF-4B5B-9BFC-7E7E260D775A}" type="presParOf" srcId="{36420989-371E-43E9-B114-4EFF627D77B3}" destId="{C63B23D7-9097-4B57-9303-928C100C722F}" srcOrd="1" destOrd="0" presId="urn:microsoft.com/office/officeart/2018/2/layout/IconCircleList"/>
    <dgm:cxn modelId="{B869C5C9-5371-4545-8BD5-B04346A5FA58}" type="presParOf" srcId="{36420989-371E-43E9-B114-4EFF627D77B3}" destId="{524C719A-E80E-4D62-9E20-ECE34A03B865}" srcOrd="2" destOrd="0" presId="urn:microsoft.com/office/officeart/2018/2/layout/IconCircleList"/>
    <dgm:cxn modelId="{29778F25-44F0-4629-A449-723A3661EE8A}" type="presParOf" srcId="{36420989-371E-43E9-B114-4EFF627D77B3}" destId="{7E62A959-1BED-4033-82CB-7D1D84C182F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732E2-DC1B-4796-AF69-1359E8DF9953}">
      <dsp:nvSpPr>
        <dsp:cNvPr id="0" name=""/>
        <dsp:cNvSpPr/>
      </dsp:nvSpPr>
      <dsp:spPr>
        <a:xfrm>
          <a:off x="9964" y="843305"/>
          <a:ext cx="1506097" cy="1506097"/>
        </a:xfrm>
        <a:prstGeom prst="ellipse">
          <a:avLst/>
        </a:prstGeom>
        <a:solidFill>
          <a:schemeClr val="bg1">
            <a:alpha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846BC-9269-43AC-A5FE-CBD714008025}">
      <dsp:nvSpPr>
        <dsp:cNvPr id="0" name=""/>
        <dsp:cNvSpPr/>
      </dsp:nvSpPr>
      <dsp:spPr>
        <a:xfrm>
          <a:off x="326245" y="1159586"/>
          <a:ext cx="873536" cy="8735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3F4FA-7B8B-40AE-980B-87FF8EB83F2C}">
      <dsp:nvSpPr>
        <dsp:cNvPr id="0" name=""/>
        <dsp:cNvSpPr/>
      </dsp:nvSpPr>
      <dsp:spPr>
        <a:xfrm>
          <a:off x="1960068" y="1029775"/>
          <a:ext cx="3550086" cy="1506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 dirty="0">
              <a:solidFill>
                <a:schemeClr val="bg1"/>
              </a:solidFill>
              <a:latin typeface="Georgia" panose="02040502050405020303" pitchFamily="18" charset="0"/>
            </a:rPr>
            <a:t>Организация оплаты товара/услуг  через СБП посредством размещения платежного функционала в мобильном приложении компании-ритейлера</a:t>
          </a:r>
          <a:r>
            <a:rPr lang="ru-RU" sz="1900" kern="1200" baseline="0" dirty="0">
              <a:solidFill>
                <a:schemeClr val="bg1"/>
              </a:solidFill>
            </a:rPr>
            <a:t>. </a:t>
          </a:r>
          <a:endParaRPr lang="en-US" sz="1900" kern="1200" baseline="0" dirty="0">
            <a:solidFill>
              <a:schemeClr val="bg1"/>
            </a:solidFill>
          </a:endParaRPr>
        </a:p>
      </dsp:txBody>
      <dsp:txXfrm>
        <a:off x="1960068" y="1029775"/>
        <a:ext cx="3550086" cy="1506097"/>
      </dsp:txXfrm>
    </dsp:sp>
    <dsp:sp modelId="{6B0E733D-6480-4B6E-8D48-E4202DBF4BB6}">
      <dsp:nvSpPr>
        <dsp:cNvPr id="0" name=""/>
        <dsp:cNvSpPr/>
      </dsp:nvSpPr>
      <dsp:spPr>
        <a:xfrm>
          <a:off x="6007459" y="843305"/>
          <a:ext cx="1506097" cy="1506097"/>
        </a:xfrm>
        <a:prstGeom prst="ellipse">
          <a:avLst/>
        </a:prstGeom>
        <a:solidFill>
          <a:schemeClr val="bg1">
            <a:alpha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4A727-10C3-435C-8BCA-C3F415C8B4AC}">
      <dsp:nvSpPr>
        <dsp:cNvPr id="0" name=""/>
        <dsp:cNvSpPr/>
      </dsp:nvSpPr>
      <dsp:spPr>
        <a:xfrm>
          <a:off x="6323740" y="1159586"/>
          <a:ext cx="873536" cy="8735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76475-F0D1-4D09-BB31-CEDF73DF0A64}">
      <dsp:nvSpPr>
        <dsp:cNvPr id="0" name=""/>
        <dsp:cNvSpPr/>
      </dsp:nvSpPr>
      <dsp:spPr>
        <a:xfrm>
          <a:off x="7836292" y="843305"/>
          <a:ext cx="3550086" cy="1506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 dirty="0">
              <a:solidFill>
                <a:schemeClr val="bg1"/>
              </a:solidFill>
              <a:latin typeface="Georgia" panose="02040502050405020303" pitchFamily="18" charset="0"/>
            </a:rPr>
            <a:t>Взаимодействие кассы с СБП для запроса </a:t>
          </a:r>
          <a:r>
            <a:rPr lang="en-US" sz="1900" kern="1200" baseline="0" dirty="0">
              <a:solidFill>
                <a:schemeClr val="bg1"/>
              </a:solidFill>
              <a:latin typeface="Georgia" panose="02040502050405020303" pitchFamily="18" charset="0"/>
            </a:rPr>
            <a:t>QR</a:t>
          </a:r>
          <a:r>
            <a:rPr lang="ru-RU" sz="1900" kern="1200" baseline="0" dirty="0">
              <a:solidFill>
                <a:schemeClr val="bg1"/>
              </a:solidFill>
              <a:latin typeface="Georgia" panose="02040502050405020303" pitchFamily="18" charset="0"/>
            </a:rPr>
            <a:t>-кода или платежной ссылки.</a:t>
          </a:r>
          <a:endParaRPr lang="en-US" sz="1900" kern="1200" baseline="0" dirty="0">
            <a:solidFill>
              <a:schemeClr val="bg1"/>
            </a:solidFill>
            <a:latin typeface="Georgia" panose="02040502050405020303" pitchFamily="18" charset="0"/>
          </a:endParaRPr>
        </a:p>
      </dsp:txBody>
      <dsp:txXfrm>
        <a:off x="7836292" y="843305"/>
        <a:ext cx="3550086" cy="1506097"/>
      </dsp:txXfrm>
    </dsp:sp>
    <dsp:sp modelId="{59914A35-534D-4C9B-B1F9-FDF74FD93C2F}">
      <dsp:nvSpPr>
        <dsp:cNvPr id="0" name=""/>
        <dsp:cNvSpPr/>
      </dsp:nvSpPr>
      <dsp:spPr>
        <a:xfrm>
          <a:off x="9964" y="3311809"/>
          <a:ext cx="1506097" cy="1506097"/>
        </a:xfrm>
        <a:prstGeom prst="ellipse">
          <a:avLst/>
        </a:prstGeom>
        <a:solidFill>
          <a:schemeClr val="bg1">
            <a:alpha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1A9FF-100D-4DF6-AEA1-9D0E0A63CEFF}">
      <dsp:nvSpPr>
        <dsp:cNvPr id="0" name=""/>
        <dsp:cNvSpPr/>
      </dsp:nvSpPr>
      <dsp:spPr>
        <a:xfrm>
          <a:off x="326245" y="3628089"/>
          <a:ext cx="873536" cy="8735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F15D5-4B82-4130-BAE9-FA1FD38BB330}">
      <dsp:nvSpPr>
        <dsp:cNvPr id="0" name=""/>
        <dsp:cNvSpPr/>
      </dsp:nvSpPr>
      <dsp:spPr>
        <a:xfrm>
          <a:off x="1838797" y="3311809"/>
          <a:ext cx="3550086" cy="1506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 dirty="0">
              <a:solidFill>
                <a:schemeClr val="bg1"/>
              </a:solidFill>
              <a:latin typeface="Georgia" panose="02040502050405020303" pitchFamily="18" charset="0"/>
            </a:rPr>
            <a:t>Расширение клиентской базы ритейлера за счет подключения к проекту банков-партнеров.</a:t>
          </a:r>
          <a:endParaRPr lang="en-US" sz="1900" kern="1200" baseline="0" dirty="0">
            <a:solidFill>
              <a:schemeClr val="bg1"/>
            </a:solidFill>
            <a:latin typeface="Georgia" panose="02040502050405020303" pitchFamily="18" charset="0"/>
          </a:endParaRPr>
        </a:p>
      </dsp:txBody>
      <dsp:txXfrm>
        <a:off x="1838797" y="3311809"/>
        <a:ext cx="3550086" cy="1506097"/>
      </dsp:txXfrm>
    </dsp:sp>
    <dsp:sp modelId="{92BD6DCA-72CA-4380-8AEA-03DCC243D9BE}">
      <dsp:nvSpPr>
        <dsp:cNvPr id="0" name=""/>
        <dsp:cNvSpPr/>
      </dsp:nvSpPr>
      <dsp:spPr>
        <a:xfrm>
          <a:off x="6007459" y="3311809"/>
          <a:ext cx="1506097" cy="1506097"/>
        </a:xfrm>
        <a:prstGeom prst="ellipse">
          <a:avLst/>
        </a:prstGeom>
        <a:solidFill>
          <a:schemeClr val="bg1">
            <a:alpha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B23D7-9097-4B57-9303-928C100C722F}">
      <dsp:nvSpPr>
        <dsp:cNvPr id="0" name=""/>
        <dsp:cNvSpPr/>
      </dsp:nvSpPr>
      <dsp:spPr>
        <a:xfrm>
          <a:off x="6323740" y="3628089"/>
          <a:ext cx="873536" cy="87353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2A959-1BED-4033-82CB-7D1D84C182F0}">
      <dsp:nvSpPr>
        <dsp:cNvPr id="0" name=""/>
        <dsp:cNvSpPr/>
      </dsp:nvSpPr>
      <dsp:spPr>
        <a:xfrm>
          <a:off x="7708506" y="3311809"/>
          <a:ext cx="3805657" cy="1506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 dirty="0">
              <a:solidFill>
                <a:schemeClr val="bg1"/>
              </a:solidFill>
              <a:latin typeface="Georgia" panose="02040502050405020303" pitchFamily="18" charset="0"/>
            </a:rPr>
            <a:t>Рост возможностей платежного функционала за счет финансовых и нефинансовых сервисов комиссионного дохода.</a:t>
          </a:r>
          <a:endParaRPr lang="en-US" sz="1900" kern="1200" baseline="0" dirty="0">
            <a:solidFill>
              <a:schemeClr val="bg1"/>
            </a:solidFill>
            <a:latin typeface="Georgia" panose="02040502050405020303" pitchFamily="18" charset="0"/>
          </a:endParaRPr>
        </a:p>
      </dsp:txBody>
      <dsp:txXfrm>
        <a:off x="7708506" y="3311809"/>
        <a:ext cx="3805657" cy="1506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0661F-7B88-8E40-A656-FEE4BE38BEB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38146-543A-DE47-AEC7-7068A037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8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8146-543A-DE47-AEC7-7068A03774C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CB032F-3BF1-BE4B-97CD-2B6419762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4"/>
          <a:stretch/>
        </p:blipFill>
        <p:spPr>
          <a:xfrm>
            <a:off x="-6" y="-34635"/>
            <a:ext cx="12192005" cy="68926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4A7868B-DFE2-8F40-9DDA-A5077B75A6BB}"/>
              </a:ext>
            </a:extLst>
          </p:cNvPr>
          <p:cNvSpPr/>
          <p:nvPr userDrawn="1"/>
        </p:nvSpPr>
        <p:spPr>
          <a:xfrm>
            <a:off x="0" y="-34636"/>
            <a:ext cx="12192000" cy="6892636"/>
          </a:xfrm>
          <a:prstGeom prst="rect">
            <a:avLst/>
          </a:prstGeom>
          <a:solidFill>
            <a:schemeClr val="tx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7D213-19C9-3D45-B150-709E084D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1567-C040-D246-8EAA-0B19BD604F3F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20E22-41CF-5241-8576-711D8F5E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B561-4B1F-6B43-9416-AE19BFFC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CE4AD0-B9D9-1F47-AFB9-D59252E74133}"/>
              </a:ext>
            </a:extLst>
          </p:cNvPr>
          <p:cNvSpPr/>
          <p:nvPr userDrawn="1"/>
        </p:nvSpPr>
        <p:spPr>
          <a:xfrm>
            <a:off x="7144" y="3814763"/>
            <a:ext cx="12184858" cy="3064667"/>
          </a:xfrm>
          <a:prstGeom prst="rect">
            <a:avLst/>
          </a:prstGeom>
          <a:gradFill>
            <a:gsLst>
              <a:gs pos="0">
                <a:schemeClr val="tx1">
                  <a:lumMod val="0"/>
                  <a:alpha val="52000"/>
                </a:schemeClr>
              </a:gs>
              <a:gs pos="100000">
                <a:schemeClr val="bg2">
                  <a:alpha val="0"/>
                  <a:lumMod val="29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ED5D0483-EFD1-9B46-AC98-29AEE97DE87E}"/>
              </a:ext>
            </a:extLst>
          </p:cNvPr>
          <p:cNvSpPr/>
          <p:nvPr userDrawn="1"/>
        </p:nvSpPr>
        <p:spPr>
          <a:xfrm rot="5400000">
            <a:off x="1030123" y="-1064764"/>
            <a:ext cx="1731819" cy="379207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A5E1098-A424-2647-BC06-91B73E85738F}"/>
              </a:ext>
            </a:extLst>
          </p:cNvPr>
          <p:cNvSpPr/>
          <p:nvPr userDrawn="1"/>
        </p:nvSpPr>
        <p:spPr>
          <a:xfrm rot="16200000">
            <a:off x="9149906" y="3831950"/>
            <a:ext cx="1731819" cy="43523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5CF11-9B53-5F45-B790-1BC7D36E9A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031" y="6101642"/>
            <a:ext cx="1242646" cy="6198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C68B338-033E-B24D-BE67-9277DF154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485" y="1833709"/>
            <a:ext cx="6393668" cy="1325563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smart does IT</a:t>
            </a:r>
            <a:endParaRPr lang="nl-NL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55B603-83BC-4F4F-B768-19FDD889A678}"/>
              </a:ext>
            </a:extLst>
          </p:cNvPr>
          <p:cNvSpPr txBox="1">
            <a:spLocks/>
          </p:cNvSpPr>
          <p:nvPr userDrawn="1"/>
        </p:nvSpPr>
        <p:spPr>
          <a:xfrm>
            <a:off x="1400135" y="4894262"/>
            <a:ext cx="30274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nl-NL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07BB4D8-5547-0143-9903-8A7E66A5EF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65666" y="3381448"/>
            <a:ext cx="8162365" cy="12906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30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7871-FEBF-6447-BB15-409B8785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0BA427-981F-6046-A918-292F9D25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6017-26FE-1F4A-911D-47C3DD2D886D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7DBF5B-A21A-9A48-962E-AD9A6111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15189-150C-8042-9EC7-C52B8508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59C36D-1E38-CC48-9735-8FDEA6DA2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43" y="801687"/>
            <a:ext cx="452437" cy="45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0BA427-981F-6046-A918-292F9D25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4A86-1D40-024C-AC41-6EF266F601FA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7DBF5B-A21A-9A48-962E-AD9A6111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15189-150C-8042-9EC7-C52B8508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1244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890EF1-8FF7-6D43-B83B-8A2E4149F9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5B859-F692-B345-8AF2-0C17A0A2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024" y="823045"/>
            <a:ext cx="988642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8A7FA-006C-0444-A245-685EE8769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1024" y="3702770"/>
            <a:ext cx="98864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C1C8B-18EE-A840-88A7-825FC1E3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A395-0259-1643-8B16-831F867C8DB1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A685A-EB63-A342-BC88-F27B7D30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49E2A-EC1C-8A4F-867A-CEBE5DE2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FD754C-1F24-BA4A-BEE1-951A035EA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42" y="6229276"/>
            <a:ext cx="1071482" cy="53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54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A06601-206A-514C-8317-F273927B764D}"/>
              </a:ext>
            </a:extLst>
          </p:cNvPr>
          <p:cNvSpPr/>
          <p:nvPr userDrawn="1"/>
        </p:nvSpPr>
        <p:spPr>
          <a:xfrm>
            <a:off x="0" y="-16039"/>
            <a:ext cx="12192000" cy="68900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A4AB51-AFEC-794C-AF5B-F2C475A81C24}"/>
              </a:ext>
            </a:extLst>
          </p:cNvPr>
          <p:cNvSpPr/>
          <p:nvPr userDrawn="1"/>
        </p:nvSpPr>
        <p:spPr>
          <a:xfrm>
            <a:off x="0" y="-16039"/>
            <a:ext cx="12202536" cy="2335157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0"/>
                  <a:alpha val="56000"/>
                </a:schemeClr>
              </a:gs>
              <a:gs pos="0">
                <a:schemeClr val="bg1">
                  <a:lumMod val="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A5E1098-A424-2647-BC06-91B73E85738F}"/>
              </a:ext>
            </a:extLst>
          </p:cNvPr>
          <p:cNvSpPr/>
          <p:nvPr userDrawn="1"/>
        </p:nvSpPr>
        <p:spPr>
          <a:xfrm rot="5400000" flipH="1">
            <a:off x="570375" y="3027945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1AD179-78B5-C845-A595-F13FA0FFA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36" y="314734"/>
            <a:ext cx="3027485" cy="1325563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smart</a:t>
            </a:r>
            <a:endParaRPr lang="nl-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9ACCCE-8643-4D45-A411-A50A7FAF5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15" y="620811"/>
            <a:ext cx="713411" cy="713411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B511462B-6FAC-944F-9F5F-C31EB2C1AB86}"/>
              </a:ext>
            </a:extLst>
          </p:cNvPr>
          <p:cNvSpPr/>
          <p:nvPr userDrawn="1"/>
        </p:nvSpPr>
        <p:spPr>
          <a:xfrm rot="5400000" flipV="1">
            <a:off x="8356441" y="-597567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9A54A3-19F7-2440-AB58-0E7169CBA6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5" y="6229276"/>
            <a:ext cx="1074057" cy="53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34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A06601-206A-514C-8317-F273927B764D}"/>
              </a:ext>
            </a:extLst>
          </p:cNvPr>
          <p:cNvSpPr/>
          <p:nvPr userDrawn="1"/>
        </p:nvSpPr>
        <p:spPr>
          <a:xfrm>
            <a:off x="0" y="-16039"/>
            <a:ext cx="12192000" cy="68900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A4AB51-AFEC-794C-AF5B-F2C475A81C24}"/>
              </a:ext>
            </a:extLst>
          </p:cNvPr>
          <p:cNvSpPr/>
          <p:nvPr userDrawn="1"/>
        </p:nvSpPr>
        <p:spPr>
          <a:xfrm>
            <a:off x="0" y="-16039"/>
            <a:ext cx="12202536" cy="2335157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0"/>
                  <a:alpha val="56000"/>
                </a:schemeClr>
              </a:gs>
              <a:gs pos="0">
                <a:schemeClr val="bg1">
                  <a:lumMod val="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A5E1098-A424-2647-BC06-91B73E85738F}"/>
              </a:ext>
            </a:extLst>
          </p:cNvPr>
          <p:cNvSpPr/>
          <p:nvPr userDrawn="1"/>
        </p:nvSpPr>
        <p:spPr>
          <a:xfrm rot="5400000" flipH="1">
            <a:off x="570375" y="3027945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1AD179-78B5-C845-A595-F13FA0FFA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8985" y="1636790"/>
            <a:ext cx="3027485" cy="1325563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smart</a:t>
            </a:r>
            <a:endParaRPr lang="nl-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9ACCCE-8643-4D45-A411-A50A7FAF5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64" y="1942867"/>
            <a:ext cx="713411" cy="713411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B511462B-6FAC-944F-9F5F-C31EB2C1AB86}"/>
              </a:ext>
            </a:extLst>
          </p:cNvPr>
          <p:cNvSpPr/>
          <p:nvPr userDrawn="1"/>
        </p:nvSpPr>
        <p:spPr>
          <a:xfrm rot="5400000" flipV="1">
            <a:off x="8356441" y="-597567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9A54A3-19F7-2440-AB58-0E7169CBA6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5" y="6229276"/>
            <a:ext cx="1074057" cy="53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34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SmartBanki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65052A-6F35-3442-9FA0-91AF6BD19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36" y="1"/>
            <a:ext cx="12202536" cy="68579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EA4AB51-AFEC-794C-AF5B-F2C475A81C24}"/>
              </a:ext>
            </a:extLst>
          </p:cNvPr>
          <p:cNvSpPr/>
          <p:nvPr userDrawn="1"/>
        </p:nvSpPr>
        <p:spPr>
          <a:xfrm>
            <a:off x="0" y="-16039"/>
            <a:ext cx="12202536" cy="2335157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0"/>
                  <a:alpha val="56000"/>
                </a:schemeClr>
              </a:gs>
              <a:gs pos="0">
                <a:schemeClr val="bg1">
                  <a:lumMod val="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7D213-19C9-3D45-B150-709E084D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8395-06F2-254F-BA79-BCFB3AC1240C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A5E1098-A424-2647-BC06-91B73E85738F}"/>
              </a:ext>
            </a:extLst>
          </p:cNvPr>
          <p:cNvSpPr/>
          <p:nvPr userDrawn="1"/>
        </p:nvSpPr>
        <p:spPr>
          <a:xfrm rot="5400000" flipH="1">
            <a:off x="570375" y="3027945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1AD179-78B5-C845-A595-F13FA0FFA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36" y="314734"/>
            <a:ext cx="3027485" cy="1325563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smart</a:t>
            </a:r>
            <a:endParaRPr lang="nl-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9ACCCE-8643-4D45-A411-A50A7FAF5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20811"/>
            <a:ext cx="713411" cy="713411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B511462B-6FAC-944F-9F5F-C31EB2C1AB86}"/>
              </a:ext>
            </a:extLst>
          </p:cNvPr>
          <p:cNvSpPr/>
          <p:nvPr userDrawn="1"/>
        </p:nvSpPr>
        <p:spPr>
          <a:xfrm rot="5400000" flipV="1">
            <a:off x="8356441" y="-597567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C9EC67-8805-1444-82F6-E467F9A72F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5" y="6229276"/>
            <a:ext cx="1074057" cy="535741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FCCEE76-CAB9-6A48-86CF-E13A22C264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0136" y="1436089"/>
            <a:ext cx="5567363" cy="926659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BANKING</a:t>
            </a:r>
          </a:p>
        </p:txBody>
      </p:sp>
    </p:spTree>
    <p:extLst>
      <p:ext uri="{BB962C8B-B14F-4D97-AF65-F5344CB8AC3E}">
        <p14:creationId xmlns:p14="http://schemas.microsoft.com/office/powerpoint/2010/main" val="1238647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5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SmartBanki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5D77E6-4CD7-5449-A50A-6DECA94E6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53" y="0"/>
            <a:ext cx="12213689" cy="68740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EA4AB51-AFEC-794C-AF5B-F2C475A81C24}"/>
              </a:ext>
            </a:extLst>
          </p:cNvPr>
          <p:cNvSpPr/>
          <p:nvPr userDrawn="1"/>
        </p:nvSpPr>
        <p:spPr>
          <a:xfrm>
            <a:off x="0" y="-16039"/>
            <a:ext cx="12202536" cy="2335157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0"/>
                  <a:alpha val="56000"/>
                </a:schemeClr>
              </a:gs>
              <a:gs pos="0">
                <a:schemeClr val="bg1">
                  <a:lumMod val="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7D213-19C9-3D45-B150-709E084D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EC3A-3A62-E443-8811-3E85C3A04AFF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A5E1098-A424-2647-BC06-91B73E85738F}"/>
              </a:ext>
            </a:extLst>
          </p:cNvPr>
          <p:cNvSpPr/>
          <p:nvPr userDrawn="1"/>
        </p:nvSpPr>
        <p:spPr>
          <a:xfrm rot="5400000" flipH="1">
            <a:off x="570375" y="3027945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1AD179-78B5-C845-A595-F13FA0FFA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36" y="314734"/>
            <a:ext cx="4416464" cy="1325563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Financial inclusion</a:t>
            </a:r>
            <a:endParaRPr lang="nl-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9ACCCE-8643-4D45-A411-A50A7FAF5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20811"/>
            <a:ext cx="713411" cy="713411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B511462B-6FAC-944F-9F5F-C31EB2C1AB86}"/>
              </a:ext>
            </a:extLst>
          </p:cNvPr>
          <p:cNvSpPr/>
          <p:nvPr userDrawn="1"/>
        </p:nvSpPr>
        <p:spPr>
          <a:xfrm rot="5400000" flipV="1">
            <a:off x="8356441" y="-597567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C9EC67-8805-1444-82F6-E467F9A72F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5" y="6229276"/>
            <a:ext cx="1074057" cy="53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00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_SmartBanki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5D77E6-4CD7-5449-A50A-6DECA94E6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3688" cy="68740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EA4AB51-AFEC-794C-AF5B-F2C475A81C24}"/>
              </a:ext>
            </a:extLst>
          </p:cNvPr>
          <p:cNvSpPr/>
          <p:nvPr userDrawn="1"/>
        </p:nvSpPr>
        <p:spPr>
          <a:xfrm>
            <a:off x="0" y="-16039"/>
            <a:ext cx="12202536" cy="2335157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0"/>
                  <a:alpha val="56000"/>
                </a:schemeClr>
              </a:gs>
              <a:gs pos="0">
                <a:schemeClr val="bg1">
                  <a:lumMod val="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7D213-19C9-3D45-B150-709E084D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A599-5F62-AD40-9556-F8677FCFD247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A5E1098-A424-2647-BC06-91B73E85738F}"/>
              </a:ext>
            </a:extLst>
          </p:cNvPr>
          <p:cNvSpPr/>
          <p:nvPr userDrawn="1"/>
        </p:nvSpPr>
        <p:spPr>
          <a:xfrm rot="5400000" flipH="1">
            <a:off x="570375" y="3027945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1AD179-78B5-C845-A595-F13FA0FFA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36" y="314734"/>
            <a:ext cx="4695864" cy="1325563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Mobility &amp; Transport</a:t>
            </a:r>
            <a:endParaRPr lang="nl-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9ACCCE-8643-4D45-A411-A50A7FAF5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20811"/>
            <a:ext cx="713411" cy="713411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B511462B-6FAC-944F-9F5F-C31EB2C1AB86}"/>
              </a:ext>
            </a:extLst>
          </p:cNvPr>
          <p:cNvSpPr/>
          <p:nvPr userDrawn="1"/>
        </p:nvSpPr>
        <p:spPr>
          <a:xfrm rot="5400000" flipV="1">
            <a:off x="8356441" y="-597567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C9EC67-8805-1444-82F6-E467F9A72F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5" y="6229276"/>
            <a:ext cx="1074057" cy="53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70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_SmartBanki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5D77E6-4CD7-5449-A50A-6DECA94E6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53" y="-16039"/>
            <a:ext cx="12213688" cy="689007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EA4AB51-AFEC-794C-AF5B-F2C475A81C24}"/>
              </a:ext>
            </a:extLst>
          </p:cNvPr>
          <p:cNvSpPr/>
          <p:nvPr userDrawn="1"/>
        </p:nvSpPr>
        <p:spPr>
          <a:xfrm>
            <a:off x="0" y="-16039"/>
            <a:ext cx="12202536" cy="2335157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0"/>
                  <a:alpha val="56000"/>
                </a:schemeClr>
              </a:gs>
              <a:gs pos="0">
                <a:schemeClr val="bg1">
                  <a:lumMod val="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7D213-19C9-3D45-B150-709E084D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8EB4-B00F-AF48-B226-D50208AC020A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A5E1098-A424-2647-BC06-91B73E85738F}"/>
              </a:ext>
            </a:extLst>
          </p:cNvPr>
          <p:cNvSpPr/>
          <p:nvPr userDrawn="1"/>
        </p:nvSpPr>
        <p:spPr>
          <a:xfrm rot="5400000" flipH="1">
            <a:off x="570375" y="3027945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1AD179-78B5-C845-A595-F13FA0FFA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36" y="314734"/>
            <a:ext cx="4695864" cy="1325563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Digital</a:t>
            </a:r>
            <a:endParaRPr lang="nl-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9ACCCE-8643-4D45-A411-A50A7FAF5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20811"/>
            <a:ext cx="713411" cy="713411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B511462B-6FAC-944F-9F5F-C31EB2C1AB86}"/>
              </a:ext>
            </a:extLst>
          </p:cNvPr>
          <p:cNvSpPr/>
          <p:nvPr userDrawn="1"/>
        </p:nvSpPr>
        <p:spPr>
          <a:xfrm rot="5400000" flipV="1">
            <a:off x="8356441" y="-597567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C9EC67-8805-1444-82F6-E467F9A72F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5" y="6229276"/>
            <a:ext cx="1074057" cy="53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62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SmartBanki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1AC041-5AE3-4943-9E6A-C2995CD90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038"/>
            <a:ext cx="12202536" cy="68900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EA4AB51-AFEC-794C-AF5B-F2C475A81C24}"/>
              </a:ext>
            </a:extLst>
          </p:cNvPr>
          <p:cNvSpPr/>
          <p:nvPr userDrawn="1"/>
        </p:nvSpPr>
        <p:spPr>
          <a:xfrm>
            <a:off x="0" y="-16039"/>
            <a:ext cx="12202536" cy="2335157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0"/>
                  <a:alpha val="56000"/>
                </a:schemeClr>
              </a:gs>
              <a:gs pos="0">
                <a:schemeClr val="bg1">
                  <a:lumMod val="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7D213-19C9-3D45-B150-709E084D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355C-EA6B-2542-B68A-FA276440271C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A5E1098-A424-2647-BC06-91B73E85738F}"/>
              </a:ext>
            </a:extLst>
          </p:cNvPr>
          <p:cNvSpPr/>
          <p:nvPr userDrawn="1"/>
        </p:nvSpPr>
        <p:spPr>
          <a:xfrm rot="5400000" flipH="1">
            <a:off x="570375" y="3027945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1AD179-78B5-C845-A595-F13FA0FFA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36" y="314734"/>
            <a:ext cx="3027485" cy="1325563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smart</a:t>
            </a:r>
            <a:endParaRPr lang="nl-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9ACCCE-8643-4D45-A411-A50A7FAF5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20811"/>
            <a:ext cx="713411" cy="713411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B511462B-6FAC-944F-9F5F-C31EB2C1AB86}"/>
              </a:ext>
            </a:extLst>
          </p:cNvPr>
          <p:cNvSpPr/>
          <p:nvPr userDrawn="1"/>
        </p:nvSpPr>
        <p:spPr>
          <a:xfrm rot="5400000" flipV="1">
            <a:off x="8356441" y="-597567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C9EC67-8805-1444-82F6-E467F9A72F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5" y="6229276"/>
            <a:ext cx="1074057" cy="535741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3D88641-A631-D44A-9990-2729167B21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0136" y="1436089"/>
            <a:ext cx="5567363" cy="926659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BANKING</a:t>
            </a:r>
          </a:p>
        </p:txBody>
      </p:sp>
    </p:spTree>
    <p:extLst>
      <p:ext uri="{BB962C8B-B14F-4D97-AF65-F5344CB8AC3E}">
        <p14:creationId xmlns:p14="http://schemas.microsoft.com/office/powerpoint/2010/main" val="2564917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2D3F7FD-1DA5-9F4F-A18F-246FF8A922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636"/>
            <a:ext cx="12192000" cy="689263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D48201-B3A3-654C-A9ED-9B819C9F4F17}"/>
              </a:ext>
            </a:extLst>
          </p:cNvPr>
          <p:cNvSpPr/>
          <p:nvPr userDrawn="1"/>
        </p:nvSpPr>
        <p:spPr>
          <a:xfrm>
            <a:off x="-4" y="-34636"/>
            <a:ext cx="12192004" cy="68926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  <a:alpha val="7000"/>
                </a:schemeClr>
              </a:gs>
              <a:gs pos="81000">
                <a:schemeClr val="tx1">
                  <a:alpha val="31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7D213-19C9-3D45-B150-709E084D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2081-844A-BE49-9B1B-A6923C1AC0EE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20E22-41CF-5241-8576-711D8F5E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B561-4B1F-6B43-9416-AE19BFFC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ED5D0483-EFD1-9B46-AC98-29AEE97DE87E}"/>
              </a:ext>
            </a:extLst>
          </p:cNvPr>
          <p:cNvSpPr/>
          <p:nvPr userDrawn="1"/>
        </p:nvSpPr>
        <p:spPr>
          <a:xfrm rot="5400000">
            <a:off x="5230085" y="-5264725"/>
            <a:ext cx="1731819" cy="1219199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A5E1098-A424-2647-BC06-91B73E85738F}"/>
              </a:ext>
            </a:extLst>
          </p:cNvPr>
          <p:cNvSpPr/>
          <p:nvPr userDrawn="1"/>
        </p:nvSpPr>
        <p:spPr>
          <a:xfrm rot="16200000">
            <a:off x="5230088" y="-103909"/>
            <a:ext cx="1731819" cy="121919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5CF11-9B53-5F45-B790-1BC7D36E9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031" y="6101642"/>
            <a:ext cx="1242646" cy="6198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C68B338-033E-B24D-BE67-9277DF154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35" y="2374235"/>
            <a:ext cx="5104573" cy="1325563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SmartVista</a:t>
            </a:r>
            <a:endParaRPr lang="nl-NL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55B603-83BC-4F4F-B768-19FDD889A678}"/>
              </a:ext>
            </a:extLst>
          </p:cNvPr>
          <p:cNvSpPr txBox="1">
            <a:spLocks/>
          </p:cNvSpPr>
          <p:nvPr userDrawn="1"/>
        </p:nvSpPr>
        <p:spPr>
          <a:xfrm>
            <a:off x="1400135" y="4894262"/>
            <a:ext cx="30274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nl-NL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AF6F5E-64B7-6C4B-AE96-84E05C2B5A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7" y="2729453"/>
            <a:ext cx="615126" cy="6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72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Smart Pay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65052A-6F35-3442-9FA0-91AF6BD19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42845" cy="687403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EA4AB51-AFEC-794C-AF5B-F2C475A81C24}"/>
              </a:ext>
            </a:extLst>
          </p:cNvPr>
          <p:cNvSpPr/>
          <p:nvPr userDrawn="1"/>
        </p:nvSpPr>
        <p:spPr>
          <a:xfrm>
            <a:off x="0" y="-16039"/>
            <a:ext cx="12202536" cy="2335157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0"/>
                  <a:alpha val="56000"/>
                </a:schemeClr>
              </a:gs>
              <a:gs pos="0">
                <a:schemeClr val="bg1">
                  <a:lumMod val="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A5E1098-A424-2647-BC06-91B73E85738F}"/>
              </a:ext>
            </a:extLst>
          </p:cNvPr>
          <p:cNvSpPr/>
          <p:nvPr userDrawn="1"/>
        </p:nvSpPr>
        <p:spPr>
          <a:xfrm rot="5400000" flipH="1">
            <a:off x="581526" y="3027945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1AD179-78B5-C845-A595-F13FA0FFA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36" y="314734"/>
            <a:ext cx="3027485" cy="1325563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smart</a:t>
            </a:r>
            <a:endParaRPr lang="nl-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9ACCCE-8643-4D45-A411-A50A7FAF5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15" y="620811"/>
            <a:ext cx="713411" cy="713411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B511462B-6FAC-944F-9F5F-C31EB2C1AB86}"/>
              </a:ext>
            </a:extLst>
          </p:cNvPr>
          <p:cNvSpPr/>
          <p:nvPr userDrawn="1"/>
        </p:nvSpPr>
        <p:spPr>
          <a:xfrm rot="5400000" flipV="1">
            <a:off x="8356441" y="-597567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3400B8-D90A-8D47-8F04-DBE268B982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5" y="6229276"/>
            <a:ext cx="1074057" cy="535741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B6FB64E-E952-CB4F-946B-2774010AA8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0136" y="1436089"/>
            <a:ext cx="5567363" cy="926659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869293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Smart comme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65052A-6F35-3442-9FA0-91AF6BD19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EA4AB51-AFEC-794C-AF5B-F2C475A81C24}"/>
              </a:ext>
            </a:extLst>
          </p:cNvPr>
          <p:cNvSpPr/>
          <p:nvPr userDrawn="1"/>
        </p:nvSpPr>
        <p:spPr>
          <a:xfrm>
            <a:off x="0" y="-16039"/>
            <a:ext cx="12202536" cy="2335157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0"/>
                  <a:alpha val="24000"/>
                </a:schemeClr>
              </a:gs>
              <a:gs pos="0">
                <a:schemeClr val="bg1">
                  <a:lumMod val="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7D213-19C9-3D45-B150-709E084D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E761-7F2E-A24F-8142-B580CF75973B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A5E1098-A424-2647-BC06-91B73E85738F}"/>
              </a:ext>
            </a:extLst>
          </p:cNvPr>
          <p:cNvSpPr/>
          <p:nvPr userDrawn="1"/>
        </p:nvSpPr>
        <p:spPr>
          <a:xfrm rot="5400000" flipH="1">
            <a:off x="581526" y="3027945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1AD179-78B5-C845-A595-F13FA0FFA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36" y="460231"/>
            <a:ext cx="4791658" cy="1019488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smart</a:t>
            </a:r>
            <a:endParaRPr lang="nl-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9ACCCE-8643-4D45-A411-A50A7FAF5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15" y="620811"/>
            <a:ext cx="713411" cy="713411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B511462B-6FAC-944F-9F5F-C31EB2C1AB86}"/>
              </a:ext>
            </a:extLst>
          </p:cNvPr>
          <p:cNvSpPr/>
          <p:nvPr userDrawn="1"/>
        </p:nvSpPr>
        <p:spPr>
          <a:xfrm rot="5400000" flipV="1">
            <a:off x="8356441" y="-597567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D160D3-E3DA-DC41-9C68-E2B2894DFC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5" y="6229276"/>
            <a:ext cx="1074057" cy="53574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8CBEAB-0E48-8243-AD7C-99D8A53643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0136" y="1436089"/>
            <a:ext cx="5567363" cy="926659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COMMERCE</a:t>
            </a:r>
          </a:p>
        </p:txBody>
      </p:sp>
    </p:spTree>
    <p:extLst>
      <p:ext uri="{BB962C8B-B14F-4D97-AF65-F5344CB8AC3E}">
        <p14:creationId xmlns:p14="http://schemas.microsoft.com/office/powerpoint/2010/main" val="790673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 SmartConn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65052A-6F35-3442-9FA0-91AF6BD19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EA4AB51-AFEC-794C-AF5B-F2C475A81C24}"/>
              </a:ext>
            </a:extLst>
          </p:cNvPr>
          <p:cNvSpPr/>
          <p:nvPr userDrawn="1"/>
        </p:nvSpPr>
        <p:spPr>
          <a:xfrm>
            <a:off x="0" y="-16039"/>
            <a:ext cx="12202536" cy="2335157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0"/>
                  <a:alpha val="24000"/>
                </a:schemeClr>
              </a:gs>
              <a:gs pos="0">
                <a:schemeClr val="bg1">
                  <a:lumMod val="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7D213-19C9-3D45-B150-709E084D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B37-A8D9-C545-A199-9C05D4A9CE0D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A5E1098-A424-2647-BC06-91B73E85738F}"/>
              </a:ext>
            </a:extLst>
          </p:cNvPr>
          <p:cNvSpPr/>
          <p:nvPr userDrawn="1"/>
        </p:nvSpPr>
        <p:spPr>
          <a:xfrm rot="5400000" flipH="1">
            <a:off x="581526" y="3027945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1AD179-78B5-C845-A595-F13FA0FFA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36" y="314734"/>
            <a:ext cx="3027485" cy="1325563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smart</a:t>
            </a:r>
            <a:endParaRPr lang="nl-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9ACCCE-8643-4D45-A411-A50A7FAF5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15" y="620811"/>
            <a:ext cx="713411" cy="713411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B511462B-6FAC-944F-9F5F-C31EB2C1AB86}"/>
              </a:ext>
            </a:extLst>
          </p:cNvPr>
          <p:cNvSpPr/>
          <p:nvPr userDrawn="1"/>
        </p:nvSpPr>
        <p:spPr>
          <a:xfrm rot="5400000" flipV="1">
            <a:off x="8356441" y="-597567"/>
            <a:ext cx="3264567" cy="44276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298D99-1733-E741-928C-4A86628E38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5" y="6229276"/>
            <a:ext cx="1074057" cy="535741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354DA10-0602-224B-9711-A0CF00894E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0136" y="1436089"/>
            <a:ext cx="5567363" cy="926659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114454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2D3F7FD-1DA5-9F4F-A18F-246FF8A922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" y="-34635"/>
            <a:ext cx="12192000" cy="689263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D48201-B3A3-654C-A9ED-9B819C9F4F17}"/>
              </a:ext>
            </a:extLst>
          </p:cNvPr>
          <p:cNvSpPr/>
          <p:nvPr userDrawn="1"/>
        </p:nvSpPr>
        <p:spPr>
          <a:xfrm>
            <a:off x="0" y="0"/>
            <a:ext cx="12192004" cy="68926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  <a:alpha val="7000"/>
                </a:schemeClr>
              </a:gs>
              <a:gs pos="81000">
                <a:schemeClr val="tx1">
                  <a:alpha val="31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7D213-19C9-3D45-B150-709E084D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2081-844A-BE49-9B1B-A6923C1AC0EE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20E22-41CF-5241-8576-711D8F5E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B561-4B1F-6B43-9416-AE19BFFC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ED5D0483-EFD1-9B46-AC98-29AEE97DE87E}"/>
              </a:ext>
            </a:extLst>
          </p:cNvPr>
          <p:cNvSpPr/>
          <p:nvPr userDrawn="1"/>
        </p:nvSpPr>
        <p:spPr>
          <a:xfrm rot="5400000">
            <a:off x="5230085" y="-5264725"/>
            <a:ext cx="1731819" cy="1219199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A5E1098-A424-2647-BC06-91B73E85738F}"/>
              </a:ext>
            </a:extLst>
          </p:cNvPr>
          <p:cNvSpPr/>
          <p:nvPr userDrawn="1"/>
        </p:nvSpPr>
        <p:spPr>
          <a:xfrm rot="16200000">
            <a:off x="5230088" y="-103909"/>
            <a:ext cx="1731819" cy="121919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5CF11-9B53-5F45-B790-1BC7D36E9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031" y="6101642"/>
            <a:ext cx="1242646" cy="6198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C68B338-033E-B24D-BE67-9277DF154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35" y="2374235"/>
            <a:ext cx="7026235" cy="1325563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SmartVista Day</a:t>
            </a:r>
            <a:endParaRPr lang="nl-NL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55B603-83BC-4F4F-B768-19FDD889A678}"/>
              </a:ext>
            </a:extLst>
          </p:cNvPr>
          <p:cNvSpPr txBox="1">
            <a:spLocks/>
          </p:cNvSpPr>
          <p:nvPr userDrawn="1"/>
        </p:nvSpPr>
        <p:spPr>
          <a:xfrm>
            <a:off x="1400135" y="4894262"/>
            <a:ext cx="30274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nl-NL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AF6F5E-64B7-6C4B-AE96-84E05C2B5A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7" y="2729453"/>
            <a:ext cx="615126" cy="615126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53CA0CB-EDBD-1F4F-99DB-48301B3E29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00135" y="3767670"/>
            <a:ext cx="8162365" cy="1290637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Moscow City, Date</a:t>
            </a:r>
          </a:p>
        </p:txBody>
      </p:sp>
    </p:spTree>
    <p:extLst>
      <p:ext uri="{BB962C8B-B14F-4D97-AF65-F5344CB8AC3E}">
        <p14:creationId xmlns:p14="http://schemas.microsoft.com/office/powerpoint/2010/main" val="337826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FB28-ACF0-C149-8C61-D1BF386FD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 b="1" i="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4D109-B2B1-8F44-8817-EDF658350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5AC9AB-D621-364B-8121-0C81A0A9C3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117" y="3602038"/>
            <a:ext cx="452437" cy="45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7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orat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32A22-C8CE-294D-8684-83C7F4B8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50873-14A4-8246-B11A-1CAE1D55E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6B5D1-9C31-7248-A3B5-60181738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5FEF-537D-4D4D-8517-8E819FECE9D5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2BD18-66CB-8F4D-8562-8B28C2A7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70E26-6D48-6C4E-AE6C-2545B1F4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1D548-169F-4744-A5A0-A4811DFB29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7" y="720343"/>
            <a:ext cx="615126" cy="6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3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a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32A22-C8CE-294D-8684-83C7F4B8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50873-14A4-8246-B11A-1CAE1D55E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6B5D1-9C31-7248-A3B5-60181738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8824-3C2E-2D49-8130-7BB4D2314531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2BD18-66CB-8F4D-8562-8B28C2A7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70E26-6D48-6C4E-AE6C-2545B1F4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1D548-169F-4744-A5A0-A4811DFB29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7" y="720343"/>
            <a:ext cx="615126" cy="6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1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gita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32A22-C8CE-294D-8684-83C7F4B8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50873-14A4-8246-B11A-1CAE1D55E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6B5D1-9C31-7248-A3B5-60181738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D308-7532-0642-A6C2-98D4869D66D0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2BD18-66CB-8F4D-8562-8B28C2A7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70E26-6D48-6C4E-AE6C-2545B1F4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1D548-169F-4744-A5A0-A4811DFB29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7" y="720343"/>
            <a:ext cx="615126" cy="6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32A22-C8CE-294D-8684-83C7F4B8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50873-14A4-8246-B11A-1CAE1D55E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6B5D1-9C31-7248-A3B5-60181738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9E4-4AA3-7041-B2EB-6D164BC50DB4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2BD18-66CB-8F4D-8562-8B28C2A7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70E26-6D48-6C4E-AE6C-2545B1F4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1D548-169F-4744-A5A0-A4811DFB29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7" y="720343"/>
            <a:ext cx="615126" cy="6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9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32A22-C8CE-294D-8684-83C7F4B8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50873-14A4-8246-B11A-1CAE1D55E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6B5D1-9C31-7248-A3B5-60181738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607-472C-374C-A4C9-1C345C458773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2BD18-66CB-8F4D-8562-8B28C2A7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70E26-6D48-6C4E-AE6C-2545B1F4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1D548-169F-4744-A5A0-A4811DFB29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7" y="720343"/>
            <a:ext cx="615126" cy="615126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5C04C92C-88C3-004E-A31B-A867F4F34CC8}"/>
              </a:ext>
            </a:extLst>
          </p:cNvPr>
          <p:cNvSpPr/>
          <p:nvPr userDrawn="1"/>
        </p:nvSpPr>
        <p:spPr>
          <a:xfrm rot="5400000" flipV="1">
            <a:off x="11134314" y="-177553"/>
            <a:ext cx="906707" cy="122973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5DBC4-0427-664A-8FF1-76ADA3B461EF}"/>
              </a:ext>
            </a:extLst>
          </p:cNvPr>
          <p:cNvSpPr/>
          <p:nvPr userDrawn="1"/>
        </p:nvSpPr>
        <p:spPr>
          <a:xfrm>
            <a:off x="112486" y="6220505"/>
            <a:ext cx="1451428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7F132BA-1353-8B4C-8092-DD294D569251}"/>
              </a:ext>
            </a:extLst>
          </p:cNvPr>
          <p:cNvSpPr/>
          <p:nvPr userDrawn="1"/>
        </p:nvSpPr>
        <p:spPr>
          <a:xfrm rot="5400000" flipH="1">
            <a:off x="161514" y="5818806"/>
            <a:ext cx="906707" cy="122973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4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A0AD1-3510-2348-8215-9893EBF98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3D2C6-489B-D140-94E9-B1426AE8A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7CE50-08C8-5744-BF43-74CD4997D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30725" y="6356350"/>
            <a:ext cx="2061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75C4B-5C6F-D246-ADC0-C6F7CC52FFDD}" type="datetime1">
              <a:rPr lang="en-US" smtClean="0"/>
              <a:t>2/24/21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0DEBC-0C3E-5F4D-9A26-22F25BBB6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4213" y="6356350"/>
            <a:ext cx="258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B1A82-9116-0D4C-B413-D3464B19D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5987" y="6356350"/>
            <a:ext cx="2061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BF80-2C2C-904E-BEB6-5480CBC3D34C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0B4BAA-C64E-7C44-9892-827F4A4138A5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5" y="6229276"/>
            <a:ext cx="1074057" cy="53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9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87" r:id="rId3"/>
    <p:sldLayoutId id="2147483649" r:id="rId4"/>
    <p:sldLayoutId id="2147483650" r:id="rId5"/>
    <p:sldLayoutId id="2147483660" r:id="rId6"/>
    <p:sldLayoutId id="2147483661" r:id="rId7"/>
    <p:sldLayoutId id="2147483662" r:id="rId8"/>
    <p:sldLayoutId id="2147483670" r:id="rId9"/>
    <p:sldLayoutId id="2147483654" r:id="rId10"/>
    <p:sldLayoutId id="2147483684" r:id="rId11"/>
    <p:sldLayoutId id="2147483668" r:id="rId12"/>
    <p:sldLayoutId id="2147483667" r:id="rId13"/>
    <p:sldLayoutId id="2147483674" r:id="rId14"/>
    <p:sldLayoutId id="2147483663" r:id="rId15"/>
    <p:sldLayoutId id="2147483681" r:id="rId16"/>
    <p:sldLayoutId id="2147483682" r:id="rId17"/>
    <p:sldLayoutId id="2147483683" r:id="rId18"/>
    <p:sldLayoutId id="2147483673" r:id="rId19"/>
    <p:sldLayoutId id="2147483664" r:id="rId20"/>
    <p:sldLayoutId id="2147483665" r:id="rId21"/>
    <p:sldLayoutId id="214748366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el:+74957803165" TargetMode="External"/><Relationship Id="rId2" Type="http://schemas.openxmlformats.org/officeDocument/2006/relationships/hyperlink" Target="mailto:info@bpcprocessing.com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sv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image" Target="../media/image67.png"/><Relationship Id="rId50" Type="http://schemas.openxmlformats.org/officeDocument/2006/relationships/image" Target="../media/image63.sv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image" Target="../media/image65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image" Target="../media/image62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slideLayout" Target="../slideLayouts/slideLayout5.xml"/><Relationship Id="rId52" Type="http://schemas.openxmlformats.org/officeDocument/2006/relationships/image" Target="../media/image61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image" Target="../media/image68.svg"/><Relationship Id="rId8" Type="http://schemas.openxmlformats.org/officeDocument/2006/relationships/tags" Target="../tags/tag8.xml"/><Relationship Id="rId51" Type="http://schemas.openxmlformats.org/officeDocument/2006/relationships/image" Target="../media/image60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image" Target="../media/image66.sv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4.gif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C677D-C3BD-D540-B290-0B4FB4AD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1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623" y="3399622"/>
            <a:ext cx="10515599" cy="1325563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cs typeface="Arial" panose="020B0604020202020204" pitchFamily="34" charset="0"/>
              </a:rPr>
              <a:t>Предложение по монетизации преимуществ СБП для крупного ритейла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F3A115A-CE15-D041-9DDE-2A1A9381A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9586" y="4425216"/>
            <a:ext cx="8162365" cy="1290637"/>
          </a:xfrm>
        </p:spPr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info@bpcprocessing.com</a:t>
            </a:r>
            <a:endParaRPr lang="ru-RU" dirty="0"/>
          </a:p>
          <a:p>
            <a:r>
              <a:rPr lang="ru-R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 (495) 780 31 65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66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ECC65-B506-4356-932E-30F2B9EE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экономики для </a:t>
            </a:r>
            <a:r>
              <a:rPr lang="en-US" dirty="0"/>
              <a:t>Lamoda</a:t>
            </a:r>
            <a:r>
              <a:rPr lang="ru-RU" dirty="0"/>
              <a:t>*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A4781EE-BA60-40B4-8229-370CE015E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339542"/>
              </p:ext>
            </p:extLst>
          </p:nvPr>
        </p:nvGraphicFramePr>
        <p:xfrm>
          <a:off x="961701" y="1442178"/>
          <a:ext cx="8008394" cy="2868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5859">
                  <a:extLst>
                    <a:ext uri="{9D8B030D-6E8A-4147-A177-3AD203B41FA5}">
                      <a16:colId xmlns:a16="http://schemas.microsoft.com/office/drawing/2014/main" val="2147993480"/>
                    </a:ext>
                  </a:extLst>
                </a:gridCol>
                <a:gridCol w="1372912">
                  <a:extLst>
                    <a:ext uri="{9D8B030D-6E8A-4147-A177-3AD203B41FA5}">
                      <a16:colId xmlns:a16="http://schemas.microsoft.com/office/drawing/2014/main" val="339979242"/>
                    </a:ext>
                  </a:extLst>
                </a:gridCol>
                <a:gridCol w="1372912">
                  <a:extLst>
                    <a:ext uri="{9D8B030D-6E8A-4147-A177-3AD203B41FA5}">
                      <a16:colId xmlns:a16="http://schemas.microsoft.com/office/drawing/2014/main" val="3479343776"/>
                    </a:ext>
                  </a:extLst>
                </a:gridCol>
                <a:gridCol w="1316711">
                  <a:extLst>
                    <a:ext uri="{9D8B030D-6E8A-4147-A177-3AD203B41FA5}">
                      <a16:colId xmlns:a16="http://schemas.microsoft.com/office/drawing/2014/main" val="313939762"/>
                    </a:ext>
                  </a:extLst>
                </a:gridCol>
              </a:tblGrid>
              <a:tr h="395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Показатель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6371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on-us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операций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857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 перетока в СБП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783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Доля по картам банка-эквайрера,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2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Оборот Ритейлера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по картам, 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млн.руб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.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35 310,00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38 841,00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42725,10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4282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Кол-во операций по картам, шт.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9 846 625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10 831 287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11 914 416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39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Органический рост оборотов в он-лайн, %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86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Комиссия по чужим картам,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5314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Комиссия по картам банка эквайера,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470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Комиссия по системе СБП чужие операции,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7843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Комиссия по системе СБП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on-us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055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Средняя комиссия в пользу оператора СБП,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658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Средняя комиссия СБП в пользу банка владельца счета,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372268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EF8D7F-0C0A-4379-8D66-643640F6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10</a:t>
            </a:fld>
            <a:endParaRPr lang="nl-NL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00695B5-2774-4B8D-9EBD-C9DE5EE01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583580"/>
              </p:ext>
            </p:extLst>
          </p:nvPr>
        </p:nvGraphicFramePr>
        <p:xfrm>
          <a:off x="961701" y="4571533"/>
          <a:ext cx="8008394" cy="910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3827">
                  <a:extLst>
                    <a:ext uri="{9D8B030D-6E8A-4147-A177-3AD203B41FA5}">
                      <a16:colId xmlns:a16="http://schemas.microsoft.com/office/drawing/2014/main" val="1015927651"/>
                    </a:ext>
                  </a:extLst>
                </a:gridCol>
                <a:gridCol w="1902149">
                  <a:extLst>
                    <a:ext uri="{9D8B030D-6E8A-4147-A177-3AD203B41FA5}">
                      <a16:colId xmlns:a16="http://schemas.microsoft.com/office/drawing/2014/main" val="1505284554"/>
                    </a:ext>
                  </a:extLst>
                </a:gridCol>
                <a:gridCol w="1803633">
                  <a:extLst>
                    <a:ext uri="{9D8B030D-6E8A-4147-A177-3AD203B41FA5}">
                      <a16:colId xmlns:a16="http://schemas.microsoft.com/office/drawing/2014/main" val="2188649373"/>
                    </a:ext>
                  </a:extLst>
                </a:gridCol>
                <a:gridCol w="1738785">
                  <a:extLst>
                    <a:ext uri="{9D8B030D-6E8A-4147-A177-3AD203B41FA5}">
                      <a16:colId xmlns:a16="http://schemas.microsoft.com/office/drawing/2014/main" val="1179711908"/>
                    </a:ext>
                  </a:extLst>
                </a:gridCol>
              </a:tblGrid>
              <a:tr h="381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Финансовый результат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 год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 год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 год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90417"/>
                  </a:ext>
                </a:extLst>
              </a:tr>
              <a:tr h="2719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ЧКД Ритейлера,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млн.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56551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9BB2433-121F-4B1B-AD84-A3709306F18D}"/>
              </a:ext>
            </a:extLst>
          </p:cNvPr>
          <p:cNvSpPr txBox="1"/>
          <p:nvPr/>
        </p:nvSpPr>
        <p:spPr>
          <a:xfrm>
            <a:off x="961701" y="5553174"/>
            <a:ext cx="9985310" cy="58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*Данные для модели получены из открытых источников: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https://www.datainsight.ru/sites/default/files/DI-OnlineFashion1h2019.pdf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5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ECC65-B506-4356-932E-30F2B9EE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экономики для </a:t>
            </a:r>
            <a:r>
              <a:rPr lang="en-US" dirty="0"/>
              <a:t>Zara</a:t>
            </a:r>
            <a:r>
              <a:rPr lang="ru-RU" dirty="0"/>
              <a:t>*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EF8D7F-0C0A-4379-8D66-643640F6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11</a:t>
            </a:fld>
            <a:endParaRPr lang="nl-NL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703EC27-75FC-4547-9102-82F58A9A0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18668"/>
              </p:ext>
            </p:extLst>
          </p:nvPr>
        </p:nvGraphicFramePr>
        <p:xfrm>
          <a:off x="961701" y="4594306"/>
          <a:ext cx="8008394" cy="910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3826">
                  <a:extLst>
                    <a:ext uri="{9D8B030D-6E8A-4147-A177-3AD203B41FA5}">
                      <a16:colId xmlns:a16="http://schemas.microsoft.com/office/drawing/2014/main" val="1015927651"/>
                    </a:ext>
                  </a:extLst>
                </a:gridCol>
                <a:gridCol w="1808955">
                  <a:extLst>
                    <a:ext uri="{9D8B030D-6E8A-4147-A177-3AD203B41FA5}">
                      <a16:colId xmlns:a16="http://schemas.microsoft.com/office/drawing/2014/main" val="1505284554"/>
                    </a:ext>
                  </a:extLst>
                </a:gridCol>
                <a:gridCol w="1787771">
                  <a:extLst>
                    <a:ext uri="{9D8B030D-6E8A-4147-A177-3AD203B41FA5}">
                      <a16:colId xmlns:a16="http://schemas.microsoft.com/office/drawing/2014/main" val="2188649373"/>
                    </a:ext>
                  </a:extLst>
                </a:gridCol>
                <a:gridCol w="1847842">
                  <a:extLst>
                    <a:ext uri="{9D8B030D-6E8A-4147-A177-3AD203B41FA5}">
                      <a16:colId xmlns:a16="http://schemas.microsoft.com/office/drawing/2014/main" val="1179711908"/>
                    </a:ext>
                  </a:extLst>
                </a:gridCol>
              </a:tblGrid>
              <a:tr h="381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Финансовый результат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 год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 год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 год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90417"/>
                  </a:ext>
                </a:extLst>
              </a:tr>
              <a:tr h="3816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ЧКД Ритейлера,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Млн.руб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.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565517"/>
                  </a:ext>
                </a:extLst>
              </a:tr>
            </a:tbl>
          </a:graphicData>
        </a:graphic>
      </p:graphicFrame>
      <p:graphicFrame>
        <p:nvGraphicFramePr>
          <p:cNvPr id="9" name="Объект 4">
            <a:extLst>
              <a:ext uri="{FF2B5EF4-FFF2-40B4-BE49-F238E27FC236}">
                <a16:creationId xmlns:a16="http://schemas.microsoft.com/office/drawing/2014/main" id="{47C07DE9-93B7-4FF4-B291-EAA95E8284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1701" y="1442178"/>
          <a:ext cx="8008394" cy="2834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5859">
                  <a:extLst>
                    <a:ext uri="{9D8B030D-6E8A-4147-A177-3AD203B41FA5}">
                      <a16:colId xmlns:a16="http://schemas.microsoft.com/office/drawing/2014/main" val="2147993480"/>
                    </a:ext>
                  </a:extLst>
                </a:gridCol>
                <a:gridCol w="1372912">
                  <a:extLst>
                    <a:ext uri="{9D8B030D-6E8A-4147-A177-3AD203B41FA5}">
                      <a16:colId xmlns:a16="http://schemas.microsoft.com/office/drawing/2014/main" val="339979242"/>
                    </a:ext>
                  </a:extLst>
                </a:gridCol>
                <a:gridCol w="1372912">
                  <a:extLst>
                    <a:ext uri="{9D8B030D-6E8A-4147-A177-3AD203B41FA5}">
                      <a16:colId xmlns:a16="http://schemas.microsoft.com/office/drawing/2014/main" val="3479343776"/>
                    </a:ext>
                  </a:extLst>
                </a:gridCol>
                <a:gridCol w="1316711">
                  <a:extLst>
                    <a:ext uri="{9D8B030D-6E8A-4147-A177-3AD203B41FA5}">
                      <a16:colId xmlns:a16="http://schemas.microsoft.com/office/drawing/2014/main" val="313939762"/>
                    </a:ext>
                  </a:extLst>
                </a:gridCol>
              </a:tblGrid>
              <a:tr h="361455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6371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on-us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операций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857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 перетока в СБП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783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Доля по картам банка-эквайрера,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2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Оборот Ритейлера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по картам, 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млн.руб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.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3 048,00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3 657,60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4 389,12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4282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Кол-во операций по картам, шт.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575 963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691 155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829 386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39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Органический рост оборотов в он-лайн, % 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86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Комиссия по чужим картам,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5314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Комиссия по картам банка эквайера,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470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Комиссия по системе СБП чужие операции,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7843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Комиссия по системе СБП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on-us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055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Средняя комиссия в пользу оператора СБП,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658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Средняя комиссия СБП в пользу банка владельца счета,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37226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0C9D66E-433D-4003-91F6-3E48D88CB9B7}"/>
              </a:ext>
            </a:extLst>
          </p:cNvPr>
          <p:cNvSpPr txBox="1"/>
          <p:nvPr/>
        </p:nvSpPr>
        <p:spPr>
          <a:xfrm>
            <a:off x="961701" y="5553174"/>
            <a:ext cx="7935411" cy="58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*Данные для модели получены из открытых источников: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https://www.datainsight.ru/sites/default/files/DI-OnlineFashion1h2019.pdf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9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AEFD8D-D60F-9E46-AEEB-C0BFB55C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12</a:t>
            </a:fld>
            <a:endParaRPr lang="nl-NL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0DEE6A-BB5F-7342-B10B-49545857A6B6}"/>
              </a:ext>
            </a:extLst>
          </p:cNvPr>
          <p:cNvSpPr/>
          <p:nvPr/>
        </p:nvSpPr>
        <p:spPr>
          <a:xfrm>
            <a:off x="871492" y="358183"/>
            <a:ext cx="11027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latin typeface="Georgia" panose="02040502050405020303" pitchFamily="18" charset="0"/>
              </a:rPr>
              <a:t>Как реализовать платежи СБП в мобильном приложении Ритейлера. Тиражирование модели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3CC5AB-6FE7-6948-97E6-84F6851A7B9D}"/>
              </a:ext>
            </a:extLst>
          </p:cNvPr>
          <p:cNvSpPr/>
          <p:nvPr/>
        </p:nvSpPr>
        <p:spPr>
          <a:xfrm>
            <a:off x="515261" y="1992181"/>
            <a:ext cx="4464120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>
                <a:latin typeface="Georgia" panose="02040502050405020303" pitchFamily="18" charset="0"/>
              </a:rPr>
              <a:t>Организовать через текущий банк-</a:t>
            </a:r>
            <a:r>
              <a:rPr lang="ru-RU" sz="1400" dirty="0" err="1">
                <a:latin typeface="Georgia" panose="02040502050405020303" pitchFamily="18" charset="0"/>
              </a:rPr>
              <a:t>эквайрер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карт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95366A-25E9-6741-856A-50BBE02E0435}"/>
              </a:ext>
            </a:extLst>
          </p:cNvPr>
          <p:cNvSpPr/>
          <p:nvPr/>
        </p:nvSpPr>
        <p:spPr>
          <a:xfrm>
            <a:off x="515261" y="2837980"/>
            <a:ext cx="4797042" cy="1095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>
                <a:latin typeface="Georgia" panose="02040502050405020303" pitchFamily="18" charset="0"/>
              </a:rPr>
              <a:t>Организовать через сторонний банк, открыв в нем расчетный счет.</a:t>
            </a:r>
            <a:endParaRPr lang="ru-RU" sz="1400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Georgia" panose="02040502050405020303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874D9B7-3D5E-0E4A-839B-5EFDF800E330}"/>
              </a:ext>
            </a:extLst>
          </p:cNvPr>
          <p:cNvSpPr/>
          <p:nvPr/>
        </p:nvSpPr>
        <p:spPr>
          <a:xfrm>
            <a:off x="6257666" y="2819165"/>
            <a:ext cx="4737194" cy="3197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>
                <a:latin typeface="Georgia" panose="02040502050405020303" pitchFamily="18" charset="0"/>
              </a:rPr>
              <a:t>Переток оборотов ограничен клиентами одного банка</a:t>
            </a:r>
            <a:endParaRPr lang="ru-RU" sz="14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19F473A-7BA1-124C-A92F-9A60AE48602E}"/>
              </a:ext>
            </a:extLst>
          </p:cNvPr>
          <p:cNvSpPr/>
          <p:nvPr/>
        </p:nvSpPr>
        <p:spPr>
          <a:xfrm>
            <a:off x="6257666" y="1793828"/>
            <a:ext cx="5419073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>
                <a:latin typeface="Georgia" panose="02040502050405020303" pitchFamily="18" charset="0"/>
              </a:rPr>
              <a:t>Конфликт интересов: переток оборотов в СБП снижает прибыль банка-эквайера от эквайринга карт </a:t>
            </a:r>
            <a:endParaRPr lang="ru-RU" sz="14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50164E-1ECA-B846-A9E4-F0662ED8B699}"/>
              </a:ext>
            </a:extLst>
          </p:cNvPr>
          <p:cNvSpPr/>
          <p:nvPr/>
        </p:nvSpPr>
        <p:spPr>
          <a:xfrm>
            <a:off x="515261" y="3932121"/>
            <a:ext cx="5742405" cy="1593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>
                <a:latin typeface="Georgia" panose="02040502050405020303" pitchFamily="18" charset="0"/>
              </a:rPr>
              <a:t>Организовать через интегратора (ТРР), Опорный банк </a:t>
            </a:r>
          </a:p>
          <a:p>
            <a:pPr>
              <a:lnSpc>
                <a:spcPct val="115000"/>
              </a:lnSpc>
            </a:pPr>
            <a:r>
              <a:rPr lang="ru-RU" sz="1400" dirty="0">
                <a:latin typeface="Georgia" panose="02040502050405020303" pitchFamily="18" charset="0"/>
              </a:rPr>
              <a:t>(5% рынка эмиссии) и банки-партнеры</a:t>
            </a:r>
          </a:p>
          <a:p>
            <a:pPr>
              <a:lnSpc>
                <a:spcPct val="115000"/>
              </a:lnSpc>
            </a:pPr>
            <a:r>
              <a:rPr lang="ru-RU" sz="1400" dirty="0">
                <a:latin typeface="Georgia" panose="02040502050405020303" pitchFamily="18" charset="0"/>
              </a:rPr>
              <a:t>(количество банков-партнеров не ограничено)</a:t>
            </a:r>
            <a:endParaRPr lang="ru-RU" sz="1400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sz="1400" dirty="0">
              <a:latin typeface="Georgia" panose="02040502050405020303" pitchFamily="18" charset="0"/>
            </a:endParaRPr>
          </a:p>
          <a:p>
            <a:pPr>
              <a:lnSpc>
                <a:spcPct val="115000"/>
              </a:lnSpc>
            </a:pPr>
            <a:endParaRPr lang="ru-RU" sz="1400" dirty="0">
              <a:latin typeface="Georgia" panose="02040502050405020303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D2CFD68-77D7-654B-9D3F-76D0FA4869CC}"/>
              </a:ext>
            </a:extLst>
          </p:cNvPr>
          <p:cNvSpPr/>
          <p:nvPr/>
        </p:nvSpPr>
        <p:spPr>
          <a:xfrm>
            <a:off x="5934336" y="3564843"/>
            <a:ext cx="5742403" cy="304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Georgia" panose="02040502050405020303" pitchFamily="18" charset="0"/>
              </a:rPr>
              <a:t>Все держатели карт Опорного банка «по умолчанию» подключены к Мобильному приложению Ритейлера с оплатой по СБП;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Georgia" panose="02040502050405020303" pitchFamily="18" charset="0"/>
              </a:rPr>
              <a:t>Приток клиентов сторонних банков через заказ карты в Мобильном приложении. Операции по картам пойдут по СБП;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Georgia" panose="02040502050405020303" pitchFamily="18" charset="0"/>
              </a:rPr>
              <a:t>Тиражирование на банки-партнеры. Все держатели карт банков-партнеров «по умолчанию» подключаются к Мобильному приложению с оплатой по СБП</a:t>
            </a:r>
            <a:r>
              <a:rPr lang="en-US" sz="1400" dirty="0">
                <a:latin typeface="Georgia" panose="02040502050405020303" pitchFamily="18" charset="0"/>
              </a:rPr>
              <a:t> (</a:t>
            </a:r>
            <a:r>
              <a:rPr lang="ru-RU" sz="1400" dirty="0">
                <a:latin typeface="Georgia" panose="02040502050405020303" pitchFamily="18" charset="0"/>
              </a:rPr>
              <a:t>аналогично </a:t>
            </a:r>
            <a:r>
              <a:rPr lang="en-US" sz="1400" dirty="0">
                <a:latin typeface="Georgia" panose="02040502050405020303" pitchFamily="18" charset="0"/>
              </a:rPr>
              <a:t>co-brand</a:t>
            </a:r>
            <a:r>
              <a:rPr lang="ru-RU" sz="1400" dirty="0">
                <a:latin typeface="Georgia" panose="02040502050405020303" pitchFamily="18" charset="0"/>
              </a:rPr>
              <a:t> карте)</a:t>
            </a:r>
            <a:r>
              <a:rPr lang="ru-RU" sz="1400" kern="0" dirty="0">
                <a:latin typeface="Georgia" panose="02040502050405020303" pitchFamily="18" charset="0"/>
              </a:rPr>
              <a:t>. Коллаборация с банками дает возможности Ритейлеру расширять клиентскую базу за счет пула клиентов банков. 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pic>
        <p:nvPicPr>
          <p:cNvPr id="21" name="Рисунок 20" descr="Значок &quot;Галочка1&quot; контур">
            <a:extLst>
              <a:ext uri="{FF2B5EF4-FFF2-40B4-BE49-F238E27FC236}">
                <a16:creationId xmlns:a16="http://schemas.microsoft.com/office/drawing/2014/main" id="{0C678A58-8030-1240-958F-4E080FE177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5601" y="3603516"/>
            <a:ext cx="708735" cy="708735"/>
          </a:xfrm>
          <a:prstGeom prst="rect">
            <a:avLst/>
          </a:prstGeom>
        </p:spPr>
      </p:pic>
      <p:pic>
        <p:nvPicPr>
          <p:cNvPr id="22" name="Рисунок 21" descr="Значок &quot;Крестик&quot; контур">
            <a:extLst>
              <a:ext uri="{FF2B5EF4-FFF2-40B4-BE49-F238E27FC236}">
                <a16:creationId xmlns:a16="http://schemas.microsoft.com/office/drawing/2014/main" id="{EB4BBF06-B754-6D46-A4CA-3D7736D67E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5601" y="2666715"/>
            <a:ext cx="708735" cy="708735"/>
          </a:xfrm>
          <a:prstGeom prst="rect">
            <a:avLst/>
          </a:prstGeom>
        </p:spPr>
      </p:pic>
      <p:pic>
        <p:nvPicPr>
          <p:cNvPr id="23" name="Рисунок 22" descr="Значок &quot;Крестик&quot; контур">
            <a:extLst>
              <a:ext uri="{FF2B5EF4-FFF2-40B4-BE49-F238E27FC236}">
                <a16:creationId xmlns:a16="http://schemas.microsoft.com/office/drawing/2014/main" id="{A30C13F3-779D-B047-8FB0-B8F1E26478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5601" y="1743178"/>
            <a:ext cx="708735" cy="70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75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0FC09-0A65-4E40-A7DB-4C857D4C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2800" dirty="0"/>
              <a:t>Варианты</a:t>
            </a:r>
            <a:r>
              <a:rPr lang="en-US" sz="2800" dirty="0"/>
              <a:t> </a:t>
            </a:r>
            <a:r>
              <a:rPr lang="ru-RU" altLang="ru-RU" sz="2800" dirty="0"/>
              <a:t>реализации платежей в мобильном приложении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5DDD7B-BCA0-164B-9CEE-DE45FD17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87" y="6356350"/>
            <a:ext cx="206100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CFBF80-2C2C-904E-BEB6-5480CBC3D34C}" type="slidenum">
              <a:rPr lang="nl-NL" smtClean="0"/>
              <a:pPr>
                <a:spcAft>
                  <a:spcPts val="600"/>
                </a:spcAft>
              </a:pPr>
              <a:t>13</a:t>
            </a:fld>
            <a:endParaRPr lang="nl-NL"/>
          </a:p>
        </p:txBody>
      </p:sp>
      <p:pic>
        <p:nvPicPr>
          <p:cNvPr id="10" name="Объект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7236DFD-CB04-E949-9C36-0F36A9CEF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984" y="1503685"/>
            <a:ext cx="1975923" cy="4267994"/>
          </a:xfrm>
          <a:effectLst>
            <a:softEdge rad="1016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7893F40-2038-0242-8282-84DB9EFEA0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760" y="1444495"/>
            <a:ext cx="2144373" cy="4267994"/>
          </a:xfrm>
          <a:prstGeom prst="rect">
            <a:avLst/>
          </a:prstGeom>
          <a:effectLst>
            <a:softEdge rad="0"/>
          </a:effec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EF703B7-1F23-6747-BF3D-C2130E749804}"/>
              </a:ext>
            </a:extLst>
          </p:cNvPr>
          <p:cNvSpPr/>
          <p:nvPr/>
        </p:nvSpPr>
        <p:spPr>
          <a:xfrm>
            <a:off x="1399969" y="2213282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Georgia" panose="02040502050405020303" pitchFamily="18" charset="0"/>
              </a:rPr>
              <a:t>При наличии мобильного приложения </a:t>
            </a:r>
            <a:r>
              <a:rPr lang="ru-RU" sz="1600" b="1" dirty="0" err="1">
                <a:latin typeface="Georgia" panose="02040502050405020303" pitchFamily="18" charset="0"/>
              </a:rPr>
              <a:t>Ритейлера</a:t>
            </a:r>
            <a:r>
              <a:rPr lang="ru-RU" sz="1600" b="1" dirty="0">
                <a:latin typeface="Georgia" panose="02040502050405020303" pitchFamily="18" charset="0"/>
              </a:rPr>
              <a:t>: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Открытый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API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или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SDK – </a:t>
            </a:r>
            <a:r>
              <a:rPr lang="ru-RU" sz="160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пакет (предоставляется компанией Интервейл).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ru-RU" sz="8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1600" b="1" dirty="0">
                <a:latin typeface="Georgia" panose="02040502050405020303" pitchFamily="18" charset="0"/>
              </a:rPr>
              <a:t>При отсутствии мобильного приложения </a:t>
            </a:r>
            <a:r>
              <a:rPr lang="ru-RU" sz="1600" b="1" dirty="0" err="1">
                <a:latin typeface="Georgia" panose="02040502050405020303" pitchFamily="18" charset="0"/>
              </a:rPr>
              <a:t>Ритейлера</a:t>
            </a:r>
            <a:r>
              <a:rPr lang="ru-RU" sz="1600" b="1" dirty="0">
                <a:latin typeface="Georgia" panose="02040502050405020303" pitchFamily="18" charset="0"/>
              </a:rPr>
              <a:t>: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White label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приложение от компания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Интервейл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брэндируется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логотипом и корпоративными цветами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Ритейлера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Функционал может быть расширен как банковским, так и небанковским сервисом.</a:t>
            </a:r>
          </a:p>
        </p:txBody>
      </p:sp>
      <p:pic>
        <p:nvPicPr>
          <p:cNvPr id="25" name="Рисунок 24" descr="Значок 1 со сплошной заливкой">
            <a:extLst>
              <a:ext uri="{FF2B5EF4-FFF2-40B4-BE49-F238E27FC236}">
                <a16:creationId xmlns:a16="http://schemas.microsoft.com/office/drawing/2014/main" id="{7AA74987-CA57-A94F-B8CA-31108F8F7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345" y="1926982"/>
            <a:ext cx="914400" cy="914400"/>
          </a:xfrm>
          <a:prstGeom prst="rect">
            <a:avLst/>
          </a:prstGeom>
        </p:spPr>
      </p:pic>
      <p:pic>
        <p:nvPicPr>
          <p:cNvPr id="27" name="Рисунок 26" descr="Значок со сплошной заливкой">
            <a:extLst>
              <a:ext uri="{FF2B5EF4-FFF2-40B4-BE49-F238E27FC236}">
                <a16:creationId xmlns:a16="http://schemas.microsoft.com/office/drawing/2014/main" id="{43C8B50A-882A-1A49-A237-82648FD39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345" y="3077676"/>
            <a:ext cx="914400" cy="91440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DE0DC8-74E3-B24F-862E-DDC3EF7B5A02}"/>
              </a:ext>
            </a:extLst>
          </p:cNvPr>
          <p:cNvSpPr/>
          <p:nvPr/>
        </p:nvSpPr>
        <p:spPr>
          <a:xfrm>
            <a:off x="548362" y="4881011"/>
            <a:ext cx="8259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Услуги процессинга операций в СБП оказывает компания ООО «БПЦ Процессинг» со статусом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Third Party Processor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СБП.</a:t>
            </a:r>
            <a:endParaRPr lang="ru-RU" sz="7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Расчетный банк выбирается по конкурсу по критерию эмиссии объемом в 5% рынка РФ.</a:t>
            </a:r>
          </a:p>
        </p:txBody>
      </p:sp>
    </p:spTree>
    <p:extLst>
      <p:ext uri="{BB962C8B-B14F-4D97-AF65-F5344CB8AC3E}">
        <p14:creationId xmlns:p14="http://schemas.microsoft.com/office/powerpoint/2010/main" val="306031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65EFD07-6B35-4695-99AB-A8905D83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291881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sz="2800" dirty="0"/>
              <a:t>Взаимодействие партнеров</a:t>
            </a:r>
            <a:endParaRPr lang="en-US" sz="28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39D73DA-9963-7C4C-87F4-7484E2AC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87" y="6356350"/>
            <a:ext cx="206100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CFBF80-2C2C-904E-BEB6-5480CBC3D34C}" type="slidenum">
              <a:rPr lang="nl-NL" smtClean="0"/>
              <a:pPr>
                <a:spcAft>
                  <a:spcPts val="600"/>
                </a:spcAft>
              </a:pPr>
              <a:t>14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7E88C-38C9-9C42-838F-73AEB4DD820B}"/>
              </a:ext>
            </a:extLst>
          </p:cNvPr>
          <p:cNvSpPr txBox="1"/>
          <p:nvPr/>
        </p:nvSpPr>
        <p:spPr>
          <a:xfrm>
            <a:off x="7419630" y="1546097"/>
            <a:ext cx="423742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1. </a:t>
            </a:r>
            <a:r>
              <a:rPr lang="ru-RU" sz="1600" dirty="0">
                <a:latin typeface="Georgia" panose="02040502050405020303" pitchFamily="18" charset="0"/>
              </a:rPr>
              <a:t>Банк(и) передает ТРР данные клиента и устанавливает лимиты и тарифы на обслуживание.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2. Покупатель через мобильное приложение Ритейлера выпускает карту или привязывает открытую ранее карту.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3. Ритейлер запрашивает </a:t>
            </a:r>
            <a:r>
              <a:rPr lang="en-US" sz="1600" dirty="0">
                <a:latin typeface="Georgia" panose="02040502050405020303" pitchFamily="18" charset="0"/>
              </a:rPr>
              <a:t>QR-</a:t>
            </a:r>
            <a:r>
              <a:rPr lang="ru-RU" sz="1600" dirty="0">
                <a:latin typeface="Georgia" panose="02040502050405020303" pitchFamily="18" charset="0"/>
              </a:rPr>
              <a:t>код или ссылку на оплату.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4.  Ритейлер предоставляет Покупателю преференции за оплату СБП по программе лояльности.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5. Покупатель в мобильном приложении инициирует оплату по СБП.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6. Средства за покупку зачисляются на расчетный счет Ритейлера в Опорном банке.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7C38BF-EA43-4279-808C-FCCD581ED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53" y="1339887"/>
            <a:ext cx="6660886" cy="486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24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6475DF-3BA0-6E4D-8300-A08B2E17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635" y="441734"/>
            <a:ext cx="7867177" cy="1325563"/>
          </a:xfrm>
        </p:spPr>
        <p:txBody>
          <a:bodyPr>
            <a:noAutofit/>
          </a:bodyPr>
          <a:lstStyle/>
          <a:p>
            <a:r>
              <a:rPr lang="en-US" sz="4400" dirty="0"/>
              <a:t>Roadmap </a:t>
            </a:r>
            <a:r>
              <a:rPr lang="ru-RU" sz="4400" dirty="0"/>
              <a:t>и дополнительные </a:t>
            </a:r>
            <a:r>
              <a:rPr lang="ru-RU" sz="4400" dirty="0" err="1"/>
              <a:t>преимущетсва</a:t>
            </a:r>
            <a:r>
              <a:rPr lang="en-US" sz="4400" dirty="0"/>
              <a:t> </a:t>
            </a:r>
            <a:r>
              <a:rPr lang="ru-RU" sz="4400" dirty="0"/>
              <a:t>решения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0A3A725-B18B-C64E-A13E-4B25C78D4A2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31425" y="6356350"/>
            <a:ext cx="2060575" cy="365125"/>
          </a:xfrm>
        </p:spPr>
        <p:txBody>
          <a:bodyPr/>
          <a:lstStyle/>
          <a:p>
            <a:fld id="{65CFBF80-2C2C-904E-BEB6-5480CBC3D34C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328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FA5FD-0C96-0C4C-A20E-6FA72E0B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Roadmap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94F9A6-A845-204F-8C40-011FE892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16</a:t>
            </a:fld>
            <a:endParaRPr lang="nl-NL" dirty="0"/>
          </a:p>
        </p:txBody>
      </p:sp>
      <p:sp>
        <p:nvSpPr>
          <p:cNvPr id="6" name="OTLSHAPE_SL_d0a0bb0d1fc041dcae3f3d5d731aa83b_BackgroundRectangle">
            <a:extLst>
              <a:ext uri="{FF2B5EF4-FFF2-40B4-BE49-F238E27FC236}">
                <a16:creationId xmlns:a16="http://schemas.microsoft.com/office/drawing/2014/main" id="{2EB655C0-B395-3844-A066-A15465E464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244" y="1738147"/>
            <a:ext cx="10791309" cy="1155180"/>
          </a:xfrm>
          <a:prstGeom prst="rect">
            <a:avLst/>
          </a:prstGeom>
          <a:solidFill>
            <a:schemeClr val="accent4">
              <a:alpha val="14902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bg2">
                    <a:lumMod val="9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LSHAPE_SL_e5f2b54cc09b484697a60147fb763d90_BackgroundRectangle">
            <a:extLst>
              <a:ext uri="{FF2B5EF4-FFF2-40B4-BE49-F238E27FC236}">
                <a16:creationId xmlns:a16="http://schemas.microsoft.com/office/drawing/2014/main" id="{B544EF90-D569-CB46-BB18-959EC30FB6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244" y="2900935"/>
            <a:ext cx="10791312" cy="1210248"/>
          </a:xfrm>
          <a:prstGeom prst="rect">
            <a:avLst/>
          </a:prstGeom>
          <a:solidFill>
            <a:schemeClr val="accent6">
              <a:alpha val="14902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bg2">
                    <a:lumMod val="9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sz="1200" kern="0" dirty="0">
              <a:solidFill>
                <a:prstClr val="black"/>
              </a:solidFill>
            </a:endParaRPr>
          </a:p>
        </p:txBody>
      </p:sp>
      <p:sp>
        <p:nvSpPr>
          <p:cNvPr id="8" name="OTLSHAPE_SL_19867ef1ce2b46c8888ac5094bd46420_BackgroundRectangle">
            <a:extLst>
              <a:ext uri="{FF2B5EF4-FFF2-40B4-BE49-F238E27FC236}">
                <a16:creationId xmlns:a16="http://schemas.microsoft.com/office/drawing/2014/main" id="{3606180B-759C-9C41-AD55-9F0EC860646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245" y="4111182"/>
            <a:ext cx="10791314" cy="1061165"/>
          </a:xfrm>
          <a:prstGeom prst="rect">
            <a:avLst/>
          </a:prstGeom>
          <a:solidFill>
            <a:schemeClr val="accent5">
              <a:alpha val="14902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bg2">
                    <a:lumMod val="9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TLSHAPE_SL_3754e4ef8c3743a883ff89bf12bd931a_BackgroundRectangle">
            <a:extLst>
              <a:ext uri="{FF2B5EF4-FFF2-40B4-BE49-F238E27FC236}">
                <a16:creationId xmlns:a16="http://schemas.microsoft.com/office/drawing/2014/main" id="{772F2392-123A-E945-9E17-3C8815A0A6E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5172347"/>
            <a:ext cx="10791314" cy="877271"/>
          </a:xfrm>
          <a:prstGeom prst="rect">
            <a:avLst/>
          </a:prstGeom>
          <a:solidFill>
            <a:schemeClr val="accent2">
              <a:alpha val="14902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bg2">
                    <a:lumMod val="9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LSHAPE_SL_d0a0bb0d1fc041dcae3f3d5d731aa83b_HeaderRectangle">
            <a:extLst>
              <a:ext uri="{FF2B5EF4-FFF2-40B4-BE49-F238E27FC236}">
                <a16:creationId xmlns:a16="http://schemas.microsoft.com/office/drawing/2014/main" id="{F639E587-3985-AA4C-96DD-EBCBC19828C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243" y="1719939"/>
            <a:ext cx="1296681" cy="1180996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TLSHAPE_SL_e5f2b54cc09b484697a60147fb763d90_HeaderRectangle">
            <a:extLst>
              <a:ext uri="{FF2B5EF4-FFF2-40B4-BE49-F238E27FC236}">
                <a16:creationId xmlns:a16="http://schemas.microsoft.com/office/drawing/2014/main" id="{B092376B-8589-0546-87B3-369A13C9D58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232" y="2907780"/>
            <a:ext cx="1282693" cy="1179671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TLSHAPE_SL_19867ef1ce2b46c8888ac5094bd46420_HeaderRectangle">
            <a:extLst>
              <a:ext uri="{FF2B5EF4-FFF2-40B4-BE49-F238E27FC236}">
                <a16:creationId xmlns:a16="http://schemas.microsoft.com/office/drawing/2014/main" id="{98503E6E-663F-2E47-83E3-394F5C1E17B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245" y="4086690"/>
            <a:ext cx="1295204" cy="1078049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Сертификационное тестирование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OTLSHAPE_SL_3754e4ef8c3743a883ff89bf12bd931a_HeaderRectangle">
            <a:extLst>
              <a:ext uri="{FF2B5EF4-FFF2-40B4-BE49-F238E27FC236}">
                <a16:creationId xmlns:a16="http://schemas.microsoft.com/office/drawing/2014/main" id="{BD2948E0-F347-DA41-B29C-2D8B32C71D1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499" y="5165501"/>
            <a:ext cx="1282695" cy="88411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Выход в </a:t>
            </a:r>
            <a:r>
              <a:rPr lang="ru-RU" sz="1200" b="1" dirty="0" err="1">
                <a:solidFill>
                  <a:schemeClr val="tx1"/>
                </a:solidFill>
              </a:rPr>
              <a:t>пром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эксплуатацию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OTLSHAPE_SL_d0a0bb0d1fc041dcae3f3d5d731aa83b_Header">
            <a:extLst>
              <a:ext uri="{FF2B5EF4-FFF2-40B4-BE49-F238E27FC236}">
                <a16:creationId xmlns:a16="http://schemas.microsoft.com/office/drawing/2014/main" id="{990CAB93-9672-9B40-8AB5-3ED0773B11E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79400" y="2226515"/>
            <a:ext cx="825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rgbClr val="3C3631"/>
                </a:solidFill>
                <a:latin typeface="Calibri" panose="020F0502020204030204" pitchFamily="34" charset="0"/>
              </a:rPr>
              <a:t>Заключение</a:t>
            </a:r>
          </a:p>
          <a:p>
            <a:pPr algn="ctr"/>
            <a:r>
              <a:rPr lang="ru-RU" sz="1200" b="1" dirty="0">
                <a:solidFill>
                  <a:srgbClr val="3C3631"/>
                </a:solidFill>
                <a:latin typeface="Calibri" panose="020F0502020204030204" pitchFamily="34" charset="0"/>
              </a:rPr>
              <a:t>договоров</a:t>
            </a:r>
            <a:endParaRPr lang="en-US" sz="1200" b="1" dirty="0">
              <a:solidFill>
                <a:srgbClr val="3C363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TLSHAPE_SL_e5f2b54cc09b484697a60147fb763d90_Header">
            <a:extLst>
              <a:ext uri="{FF2B5EF4-FFF2-40B4-BE49-F238E27FC236}">
                <a16:creationId xmlns:a16="http://schemas.microsoft.com/office/drawing/2014/main" id="{FE3520F8-52FC-2D42-94EB-1F5615F02E7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90585" y="3482328"/>
            <a:ext cx="1009565" cy="1685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rgbClr val="1B1013"/>
                </a:solidFill>
                <a:latin typeface="Calibri" panose="020F0502020204030204" pitchFamily="34" charset="0"/>
              </a:rPr>
              <a:t>Документация и интеграция</a:t>
            </a:r>
            <a:endParaRPr lang="en-US" sz="1200" b="1" dirty="0">
              <a:solidFill>
                <a:srgbClr val="1B1013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TLSHAPE_SLM_26615f3a416d4a0a83511ad17e513011_Title">
            <a:extLst>
              <a:ext uri="{FF2B5EF4-FFF2-40B4-BE49-F238E27FC236}">
                <a16:creationId xmlns:a16="http://schemas.microsoft.com/office/drawing/2014/main" id="{D2E10409-73EB-F245-B61C-B1312129947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867647" y="2099369"/>
            <a:ext cx="1282700" cy="5175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100" spc="-6" dirty="0">
                <a:solidFill>
                  <a:schemeClr val="dk1"/>
                </a:solidFill>
                <a:latin typeface="Calibri" panose="020F0502020204030204" pitchFamily="34" charset="0"/>
              </a:rPr>
              <a:t>Заключить договор ритейлер-</a:t>
            </a:r>
            <a:r>
              <a:rPr lang="en-US" sz="1100" spc="-6" dirty="0">
                <a:solidFill>
                  <a:schemeClr val="dk1"/>
                </a:solidFill>
                <a:latin typeface="Calibri" panose="020F0502020204030204" pitchFamily="34" charset="0"/>
              </a:rPr>
              <a:t>TPP</a:t>
            </a:r>
          </a:p>
        </p:txBody>
      </p:sp>
      <p:cxnSp>
        <p:nvCxnSpPr>
          <p:cNvPr id="17" name="OTLSHAPE_G_00000000000000000000000000000000_ShapeBelow0">
            <a:extLst>
              <a:ext uri="{FF2B5EF4-FFF2-40B4-BE49-F238E27FC236}">
                <a16:creationId xmlns:a16="http://schemas.microsoft.com/office/drawing/2014/main" id="{7FCC175F-35B2-DC4E-9CF1-7EC67B0DA838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3517944" y="1738147"/>
            <a:ext cx="0" cy="3434200"/>
          </a:xfrm>
          <a:prstGeom prst="line">
            <a:avLst/>
          </a:prstGeom>
          <a:ln w="9525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G_00000000000000000000000000000000_ShapeBelow1">
            <a:extLst>
              <a:ext uri="{FF2B5EF4-FFF2-40B4-BE49-F238E27FC236}">
                <a16:creationId xmlns:a16="http://schemas.microsoft.com/office/drawing/2014/main" id="{2B967DEE-F604-0844-868B-7F4EB26DCD36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>
            <a:off x="6054194" y="1738147"/>
            <a:ext cx="0" cy="3434200"/>
          </a:xfrm>
          <a:prstGeom prst="line">
            <a:avLst/>
          </a:prstGeom>
          <a:ln w="9525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G_00000000000000000000000000000000_ShapeBelow2">
            <a:extLst>
              <a:ext uri="{FF2B5EF4-FFF2-40B4-BE49-F238E27FC236}">
                <a16:creationId xmlns:a16="http://schemas.microsoft.com/office/drawing/2014/main" id="{4882BFCE-77DA-BD41-A357-9BE0775CB1F1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8618314" y="1719939"/>
            <a:ext cx="21394" cy="3444800"/>
          </a:xfrm>
          <a:prstGeom prst="line">
            <a:avLst/>
          </a:prstGeom>
          <a:ln w="9525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TLSHAPE_SLM_aec98ba4df184c8881a011a86b46a3d7_Shape">
            <a:extLst>
              <a:ext uri="{FF2B5EF4-FFF2-40B4-BE49-F238E27FC236}">
                <a16:creationId xmlns:a16="http://schemas.microsoft.com/office/drawing/2014/main" id="{D9252914-CB39-C147-9977-D8518383D33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528074" y="3100958"/>
            <a:ext cx="228600" cy="254000"/>
          </a:xfrm>
          <a:prstGeom prst="diamond">
            <a:avLst/>
          </a:prstGeom>
          <a:solidFill>
            <a:schemeClr val="accent6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TLSHAPE_SLM_26615f3a416d4a0a83511ad17e513011_Shape">
            <a:extLst>
              <a:ext uri="{FF2B5EF4-FFF2-40B4-BE49-F238E27FC236}">
                <a16:creationId xmlns:a16="http://schemas.microsoft.com/office/drawing/2014/main" id="{5FCC7C43-B2FC-E44A-A015-C882D7DE724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531371" y="2204406"/>
            <a:ext cx="228600" cy="254000"/>
          </a:xfrm>
          <a:prstGeom prst="star8">
            <a:avLst/>
          </a:prstGeom>
          <a:solidFill>
            <a:schemeClr val="accent4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TLSHAPE_SLM_560837dc1abd4a0ca0d27af684182a06_Shape">
            <a:extLst>
              <a:ext uri="{FF2B5EF4-FFF2-40B4-BE49-F238E27FC236}">
                <a16:creationId xmlns:a16="http://schemas.microsoft.com/office/drawing/2014/main" id="{413A5D41-F19E-1B42-9E1C-1C6387E35B85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573357" y="4263652"/>
            <a:ext cx="177800" cy="20743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TLSHAPE_SLM_e238d5f028934d099a3f80230dd32c18_Shape">
            <a:extLst>
              <a:ext uri="{FF2B5EF4-FFF2-40B4-BE49-F238E27FC236}">
                <a16:creationId xmlns:a16="http://schemas.microsoft.com/office/drawing/2014/main" id="{A0977AC1-DB5D-9744-A043-47FF3CF50D2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869890" y="5431199"/>
            <a:ext cx="215900" cy="21590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TLSHAPE_SLM_26615f3a416d4a0a83511ad17e513011_Shape">
            <a:extLst>
              <a:ext uri="{FF2B5EF4-FFF2-40B4-BE49-F238E27FC236}">
                <a16:creationId xmlns:a16="http://schemas.microsoft.com/office/drawing/2014/main" id="{5B25301D-B76B-3241-AA8D-7703C197194A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3711669" y="2225154"/>
            <a:ext cx="228600" cy="254000"/>
          </a:xfrm>
          <a:prstGeom prst="star8">
            <a:avLst/>
          </a:prstGeom>
          <a:solidFill>
            <a:schemeClr val="accent4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TLSHAPE_SLM_26615f3a416d4a0a83511ad17e513011_Title">
            <a:extLst>
              <a:ext uri="{FF2B5EF4-FFF2-40B4-BE49-F238E27FC236}">
                <a16:creationId xmlns:a16="http://schemas.microsoft.com/office/drawing/2014/main" id="{AC837B8F-4DF3-BA4A-8953-2D160795D874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4158654" y="2266894"/>
            <a:ext cx="1282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100" spc="-6" dirty="0">
                <a:solidFill>
                  <a:schemeClr val="dk1"/>
                </a:solidFill>
                <a:latin typeface="Calibri" panose="020F0502020204030204" pitchFamily="34" charset="0"/>
              </a:rPr>
              <a:t>Заключить договор </a:t>
            </a:r>
            <a:r>
              <a:rPr lang="ru-RU" sz="1100" spc="-6" dirty="0" err="1">
                <a:solidFill>
                  <a:schemeClr val="dk1"/>
                </a:solidFill>
                <a:latin typeface="Calibri" panose="020F0502020204030204" pitchFamily="34" charset="0"/>
              </a:rPr>
              <a:t>ритейлер</a:t>
            </a:r>
            <a:r>
              <a:rPr lang="ru-RU" sz="1100" spc="-6" dirty="0">
                <a:solidFill>
                  <a:schemeClr val="dk1"/>
                </a:solidFill>
                <a:latin typeface="Calibri" panose="020F0502020204030204" pitchFamily="34" charset="0"/>
              </a:rPr>
              <a:t>-разработчик моб. приложения</a:t>
            </a:r>
            <a:endParaRPr lang="en-US" sz="1100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OTLSHAPE_SLM_26615f3a416d4a0a83511ad17e513011_Title">
            <a:extLst>
              <a:ext uri="{FF2B5EF4-FFF2-40B4-BE49-F238E27FC236}">
                <a16:creationId xmlns:a16="http://schemas.microsoft.com/office/drawing/2014/main" id="{0300CBCB-6F46-CC42-A503-8DD81B7F5549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6600420" y="2274692"/>
            <a:ext cx="1282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100" spc="-6" dirty="0">
                <a:solidFill>
                  <a:schemeClr val="dk1"/>
                </a:solidFill>
                <a:latin typeface="Calibri" panose="020F0502020204030204" pitchFamily="34" charset="0"/>
              </a:rPr>
              <a:t>Заключить договор ритейлер-Опорный банк*</a:t>
            </a:r>
            <a:endParaRPr lang="en-US" sz="1100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TLSHAPE_SLM_26615f3a416d4a0a83511ad17e513011_Shape">
            <a:extLst>
              <a:ext uri="{FF2B5EF4-FFF2-40B4-BE49-F238E27FC236}">
                <a16:creationId xmlns:a16="http://schemas.microsoft.com/office/drawing/2014/main" id="{C9E9D3E1-859E-D743-AF36-E977BC705395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213007" y="2204406"/>
            <a:ext cx="228600" cy="254000"/>
          </a:xfrm>
          <a:prstGeom prst="star8">
            <a:avLst/>
          </a:prstGeom>
          <a:solidFill>
            <a:schemeClr val="accent4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TLSHAPE_SLM_26615f3a416d4a0a83511ad17e513011_Shape">
            <a:extLst>
              <a:ext uri="{FF2B5EF4-FFF2-40B4-BE49-F238E27FC236}">
                <a16:creationId xmlns:a16="http://schemas.microsoft.com/office/drawing/2014/main" id="{0C4FC2DF-415F-9748-A48F-D7B08D49DE44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8926338" y="2204406"/>
            <a:ext cx="228600" cy="254000"/>
          </a:xfrm>
          <a:prstGeom prst="star8">
            <a:avLst/>
          </a:prstGeom>
          <a:solidFill>
            <a:schemeClr val="accent4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TLSHAPE_SLM_26615f3a416d4a0a83511ad17e513011_Title">
            <a:extLst>
              <a:ext uri="{FF2B5EF4-FFF2-40B4-BE49-F238E27FC236}">
                <a16:creationId xmlns:a16="http://schemas.microsoft.com/office/drawing/2014/main" id="{B3323326-1632-7E47-A2CD-529E353C1A6F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318338" y="2308635"/>
            <a:ext cx="1282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100" spc="-6" dirty="0">
                <a:solidFill>
                  <a:schemeClr val="dk1"/>
                </a:solidFill>
                <a:latin typeface="Calibri" panose="020F0502020204030204" pitchFamily="34" charset="0"/>
              </a:rPr>
              <a:t>Заключить договор ритейлер-разработчик кассового решения* </a:t>
            </a:r>
            <a:endParaRPr lang="en-US" sz="1100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OTLSHAPE_SLM_26615f3a416d4a0a83511ad17e513011_Title">
            <a:extLst>
              <a:ext uri="{FF2B5EF4-FFF2-40B4-BE49-F238E27FC236}">
                <a16:creationId xmlns:a16="http://schemas.microsoft.com/office/drawing/2014/main" id="{8ADD5FB5-0602-6B47-B339-8C93CC5A7026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301569" y="3197681"/>
            <a:ext cx="1282700" cy="66171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lvl="0">
              <a:defRPr/>
            </a:pPr>
            <a:r>
              <a:rPr lang="ru-RU" sz="1100" kern="0" dirty="0">
                <a:solidFill>
                  <a:prstClr val="black"/>
                </a:solidFill>
              </a:rPr>
              <a:t>Передать криптоключи ТРР.</a:t>
            </a:r>
          </a:p>
          <a:p>
            <a:pPr lvl="0">
              <a:defRPr/>
            </a:pPr>
            <a:endParaRPr lang="ru-RU" sz="1100" kern="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ru-RU" sz="1100" kern="0" dirty="0">
                <a:solidFill>
                  <a:prstClr val="black"/>
                </a:solidFill>
              </a:rPr>
              <a:t>Зарегистрировать Ритейлера в НСПК.</a:t>
            </a:r>
          </a:p>
          <a:p>
            <a:r>
              <a:rPr lang="ru-RU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 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TLSHAPE_SLM_aec98ba4df184c8881a011a86b46a3d7_Shape">
            <a:extLst>
              <a:ext uri="{FF2B5EF4-FFF2-40B4-BE49-F238E27FC236}">
                <a16:creationId xmlns:a16="http://schemas.microsoft.com/office/drawing/2014/main" id="{FD6B8F14-DCF6-074A-BF8E-FC47406D09E4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8951738" y="3076496"/>
            <a:ext cx="228600" cy="254000"/>
          </a:xfrm>
          <a:prstGeom prst="diamond">
            <a:avLst/>
          </a:prstGeom>
          <a:solidFill>
            <a:schemeClr val="accent6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TLSHAPE_SLM_aec98ba4df184c8881a011a86b46a3d7_Shape">
            <a:extLst>
              <a:ext uri="{FF2B5EF4-FFF2-40B4-BE49-F238E27FC236}">
                <a16:creationId xmlns:a16="http://schemas.microsoft.com/office/drawing/2014/main" id="{29651260-3AB7-4F4F-A531-521093EB0E0F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946474" y="3645707"/>
            <a:ext cx="228600" cy="254000"/>
          </a:xfrm>
          <a:prstGeom prst="diamond">
            <a:avLst/>
          </a:prstGeom>
          <a:solidFill>
            <a:schemeClr val="accent6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TLSHAPE_SLM_26615f3a416d4a0a83511ad17e513011_Title">
            <a:extLst>
              <a:ext uri="{FF2B5EF4-FFF2-40B4-BE49-F238E27FC236}">
                <a16:creationId xmlns:a16="http://schemas.microsoft.com/office/drawing/2014/main" id="{94055529-F47D-EA43-8526-9F4C15B9D84F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1956048" y="3087875"/>
            <a:ext cx="1282700" cy="5412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100" kern="0" dirty="0">
                <a:solidFill>
                  <a:prstClr val="black"/>
                </a:solidFill>
              </a:rPr>
              <a:t>Опорному банку заявить ООО «БПЦ» как ТРР в НСПК</a:t>
            </a:r>
            <a:endParaRPr lang="en-US" sz="1100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OTLSHAPE_SLM_aec98ba4df184c8881a011a86b46a3d7_Shape">
            <a:extLst>
              <a:ext uri="{FF2B5EF4-FFF2-40B4-BE49-F238E27FC236}">
                <a16:creationId xmlns:a16="http://schemas.microsoft.com/office/drawing/2014/main" id="{2D8DB6D8-C532-EC4E-B7F8-09C03052C0E3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3689318" y="3100958"/>
            <a:ext cx="228600" cy="254000"/>
          </a:xfrm>
          <a:prstGeom prst="diamond">
            <a:avLst/>
          </a:prstGeom>
          <a:solidFill>
            <a:schemeClr val="accent6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TLSHAPE_SLM_aec98ba4df184c8881a011a86b46a3d7_Shape">
            <a:extLst>
              <a:ext uri="{FF2B5EF4-FFF2-40B4-BE49-F238E27FC236}">
                <a16:creationId xmlns:a16="http://schemas.microsoft.com/office/drawing/2014/main" id="{28EBEDA3-4B88-2E4C-A134-00B45DE36C99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6213007" y="3056864"/>
            <a:ext cx="228600" cy="254000"/>
          </a:xfrm>
          <a:prstGeom prst="diamond">
            <a:avLst/>
          </a:prstGeom>
          <a:solidFill>
            <a:schemeClr val="accent6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TLSHAPE_SLM_aec98ba4df184c8881a011a86b46a3d7_Shape">
            <a:extLst>
              <a:ext uri="{FF2B5EF4-FFF2-40B4-BE49-F238E27FC236}">
                <a16:creationId xmlns:a16="http://schemas.microsoft.com/office/drawing/2014/main" id="{0F6EA07D-E0EE-C04B-88B7-1B736591042C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6214226" y="3607309"/>
            <a:ext cx="228600" cy="254000"/>
          </a:xfrm>
          <a:prstGeom prst="diamond">
            <a:avLst/>
          </a:prstGeom>
          <a:solidFill>
            <a:schemeClr val="accent6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TLSHAPE_SLM_aec98ba4df184c8881a011a86b46a3d7_Shape">
            <a:extLst>
              <a:ext uri="{FF2B5EF4-FFF2-40B4-BE49-F238E27FC236}">
                <a16:creationId xmlns:a16="http://schemas.microsoft.com/office/drawing/2014/main" id="{473F4F6A-79C2-7143-A1EA-B4D84D90757B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3703986" y="3571590"/>
            <a:ext cx="228600" cy="254000"/>
          </a:xfrm>
          <a:prstGeom prst="diamond">
            <a:avLst/>
          </a:prstGeom>
          <a:solidFill>
            <a:schemeClr val="accent6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TLSHAPE_SLM_26615f3a416d4a0a83511ad17e513011_Title">
            <a:extLst>
              <a:ext uri="{FF2B5EF4-FFF2-40B4-BE49-F238E27FC236}">
                <a16:creationId xmlns:a16="http://schemas.microsoft.com/office/drawing/2014/main" id="{B1572356-83F3-5E4F-BA01-579792F6D1C7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4030029" y="3324052"/>
            <a:ext cx="1897386" cy="53534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lvl="0">
              <a:defRPr/>
            </a:pPr>
            <a:r>
              <a:rPr lang="ru-RU" sz="1100" kern="0" dirty="0">
                <a:solidFill>
                  <a:prstClr val="black"/>
                </a:solidFill>
              </a:rPr>
              <a:t>Утвердить тарифы и лимиты для платежей СБП, предоставить их для настройки в ТРР.*</a:t>
            </a:r>
          </a:p>
          <a:p>
            <a:pPr lvl="0">
              <a:defRPr/>
            </a:pPr>
            <a:r>
              <a:rPr lang="ru-RU" sz="1100" kern="0" dirty="0">
                <a:solidFill>
                  <a:prstClr val="black"/>
                </a:solidFill>
              </a:rPr>
              <a:t>Подготовить оферту и правила для клиентов по выпуску карт.</a:t>
            </a:r>
          </a:p>
          <a:p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SLM_26615f3a416d4a0a83511ad17e513011_Title">
            <a:extLst>
              <a:ext uri="{FF2B5EF4-FFF2-40B4-BE49-F238E27FC236}">
                <a16:creationId xmlns:a16="http://schemas.microsoft.com/office/drawing/2014/main" id="{983F9DDA-99C5-ED4F-8294-3CCAE7E6AD52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6481802" y="3227958"/>
            <a:ext cx="2157906" cy="743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lvl="0">
              <a:defRPr/>
            </a:pPr>
            <a:r>
              <a:rPr lang="ru-RU" sz="1100" kern="0" dirty="0">
                <a:solidFill>
                  <a:prstClr val="black"/>
                </a:solidFill>
              </a:rPr>
              <a:t>Подготовить и предоставить ТРР данные по счетам и клиентам, которым будут доступны платежи СБП.</a:t>
            </a:r>
            <a:endParaRPr lang="en-US" sz="1100" kern="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ru-RU" sz="1100" kern="0" dirty="0">
                <a:solidFill>
                  <a:prstClr val="black"/>
                </a:solidFill>
              </a:rPr>
              <a:t>Реализовать интеграцию с ТРР и разработчиком мобильного приложения.</a:t>
            </a:r>
          </a:p>
          <a:p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TLSHAPE_SLM_26615f3a416d4a0a83511ad17e513011_Title">
            <a:extLst>
              <a:ext uri="{FF2B5EF4-FFF2-40B4-BE49-F238E27FC236}">
                <a16:creationId xmlns:a16="http://schemas.microsoft.com/office/drawing/2014/main" id="{4CAFE11F-EB1E-434A-A2EF-D75B26F8374A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1956048" y="4623552"/>
            <a:ext cx="1417416" cy="2074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lvl="0">
              <a:defRPr/>
            </a:pPr>
            <a:r>
              <a:rPr lang="ru-RU" sz="1100" kern="0" dirty="0">
                <a:solidFill>
                  <a:prstClr val="black"/>
                </a:solidFill>
              </a:rPr>
              <a:t>Опорному банку зарегистрировать заявку на портале НСПК и согласовать тайм-слот. </a:t>
            </a:r>
          </a:p>
          <a:p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TLSHAPE_SLM_26615f3a416d4a0a83511ad17e513011_Title">
            <a:extLst>
              <a:ext uri="{FF2B5EF4-FFF2-40B4-BE49-F238E27FC236}">
                <a16:creationId xmlns:a16="http://schemas.microsoft.com/office/drawing/2014/main" id="{C5FC7B01-86C2-5144-824F-7620FED6CEB2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4086661" y="4473661"/>
            <a:ext cx="1599936" cy="6433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100" kern="0" dirty="0">
                <a:solidFill>
                  <a:prstClr val="black"/>
                </a:solidFill>
              </a:rPr>
              <a:t>Обратиться в Банк России с заявкой на проведение тестирования. </a:t>
            </a:r>
            <a:endParaRPr lang="en-US" sz="1100" kern="0" dirty="0">
              <a:solidFill>
                <a:prstClr val="black"/>
              </a:solidFill>
            </a:endParaRPr>
          </a:p>
          <a:p>
            <a:r>
              <a:rPr lang="ru-RU" sz="1100" kern="0" dirty="0">
                <a:solidFill>
                  <a:prstClr val="black"/>
                </a:solidFill>
              </a:rPr>
              <a:t>Тесты с НСПК проводит ТРР</a:t>
            </a:r>
          </a:p>
          <a:p>
            <a:endParaRPr lang="ru-RU" sz="1100" kern="0" dirty="0">
              <a:solidFill>
                <a:prstClr val="black"/>
              </a:solidFill>
            </a:endParaRPr>
          </a:p>
          <a:p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TLSHAPE_SLM_26615f3a416d4a0a83511ad17e513011_Title">
            <a:extLst>
              <a:ext uri="{FF2B5EF4-FFF2-40B4-BE49-F238E27FC236}">
                <a16:creationId xmlns:a16="http://schemas.microsoft.com/office/drawing/2014/main" id="{42FA7754-259A-4640-91BD-C5C4D891C934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6495858" y="4428134"/>
            <a:ext cx="1770111" cy="4776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100" kern="0" dirty="0">
                <a:solidFill>
                  <a:prstClr val="black"/>
                </a:solidFill>
              </a:rPr>
              <a:t>Организовать передачу </a:t>
            </a:r>
            <a:r>
              <a:rPr lang="en-US" sz="1100" kern="0" dirty="0">
                <a:solidFill>
                  <a:prstClr val="black"/>
                </a:solidFill>
              </a:rPr>
              <a:t>QR-</a:t>
            </a:r>
            <a:r>
              <a:rPr lang="ru-RU" sz="1100" kern="0" dirty="0">
                <a:solidFill>
                  <a:prstClr val="black"/>
                </a:solidFill>
              </a:rPr>
              <a:t>кода СБП Покупателю на кассе или ссылку на оплату в интернет магазине.*</a:t>
            </a:r>
          </a:p>
          <a:p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TLSHAPE_SLM_26615f3a416d4a0a83511ad17e513011_Title">
            <a:extLst>
              <a:ext uri="{FF2B5EF4-FFF2-40B4-BE49-F238E27FC236}">
                <a16:creationId xmlns:a16="http://schemas.microsoft.com/office/drawing/2014/main" id="{04494E94-9EA7-B34F-9DF4-DB80CA946789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4647304" y="6216430"/>
            <a:ext cx="6304871" cy="48261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100" i="1" dirty="0">
                <a:latin typeface="Georgia" panose="02040502050405020303" pitchFamily="18" charset="0"/>
              </a:rPr>
              <a:t>* - работы, реализуемые в рамках требования законодательства:</a:t>
            </a:r>
          </a:p>
          <a:p>
            <a:r>
              <a:rPr lang="ru-RU" sz="1100" i="1" dirty="0">
                <a:latin typeface="Georgia" panose="02040502050405020303" pitchFamily="18" charset="0"/>
              </a:rPr>
              <a:t>До 01.10.2021 – </a:t>
            </a:r>
            <a:r>
              <a:rPr lang="ru-RU" sz="1100" i="1" dirty="0" err="1">
                <a:latin typeface="Georgia" panose="02040502050405020303" pitchFamily="18" charset="0"/>
              </a:rPr>
              <a:t>системозначимые</a:t>
            </a:r>
            <a:r>
              <a:rPr lang="ru-RU" sz="1100" i="1" dirty="0">
                <a:latin typeface="Georgia" panose="02040502050405020303" pitchFamily="18" charset="0"/>
              </a:rPr>
              <a:t> банки должны обеспечить операции С2В</a:t>
            </a:r>
          </a:p>
          <a:p>
            <a:r>
              <a:rPr lang="ru-RU" sz="1100" i="1" dirty="0">
                <a:latin typeface="Georgia" panose="02040502050405020303" pitchFamily="18" charset="0"/>
              </a:rPr>
              <a:t>01.04.2022 – банки с универсальной лицензией должны обеспечить операции С2В</a:t>
            </a:r>
          </a:p>
        </p:txBody>
      </p:sp>
      <p:sp>
        <p:nvSpPr>
          <p:cNvPr id="54" name="OTLSHAPE_SLM_26615f3a416d4a0a83511ad17e513011_Title">
            <a:extLst>
              <a:ext uri="{FF2B5EF4-FFF2-40B4-BE49-F238E27FC236}">
                <a16:creationId xmlns:a16="http://schemas.microsoft.com/office/drawing/2014/main" id="{8AE92697-6778-4F4A-A305-66E8E410002A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9256071" y="5265124"/>
            <a:ext cx="1282700" cy="73719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100" kern="0" dirty="0">
                <a:solidFill>
                  <a:prstClr val="black"/>
                </a:solidFill>
              </a:rPr>
              <a:t>Определить дату готовности и заявить в НСПК.*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TLSHAPE_SLM_560837dc1abd4a0ca0d27af684182a06_Shape">
            <a:extLst>
              <a:ext uri="{FF2B5EF4-FFF2-40B4-BE49-F238E27FC236}">
                <a16:creationId xmlns:a16="http://schemas.microsoft.com/office/drawing/2014/main" id="{D78610B9-4619-D84D-B914-648CED3F5618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3725528" y="4263652"/>
            <a:ext cx="177800" cy="20743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TLSHAPE_SLM_560837dc1abd4a0ca0d27af684182a06_Shape">
            <a:extLst>
              <a:ext uri="{FF2B5EF4-FFF2-40B4-BE49-F238E27FC236}">
                <a16:creationId xmlns:a16="http://schemas.microsoft.com/office/drawing/2014/main" id="{2883CD86-C9C7-CC44-AD22-A6AAA714251A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3725915" y="4691600"/>
            <a:ext cx="177800" cy="20743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TLSHAPE_SLM_560837dc1abd4a0ca0d27af684182a06_Shape">
            <a:extLst>
              <a:ext uri="{FF2B5EF4-FFF2-40B4-BE49-F238E27FC236}">
                <a16:creationId xmlns:a16="http://schemas.microsoft.com/office/drawing/2014/main" id="{6F57925F-293E-594F-A6D1-83B0FD894DE7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6238407" y="4260534"/>
            <a:ext cx="177800" cy="20743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TLSHAPE_SLM_560837dc1abd4a0ca0d27af684182a06_Shape">
            <a:extLst>
              <a:ext uri="{FF2B5EF4-FFF2-40B4-BE49-F238E27FC236}">
                <a16:creationId xmlns:a16="http://schemas.microsoft.com/office/drawing/2014/main" id="{3AD75F19-FF8B-FC44-AA8C-985D15E111B4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8977840" y="4259413"/>
            <a:ext cx="177800" cy="20743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Рисунок 63" descr="Значок 4 со сплошной заливкой">
            <a:extLst>
              <a:ext uri="{FF2B5EF4-FFF2-40B4-BE49-F238E27FC236}">
                <a16:creationId xmlns:a16="http://schemas.microsoft.com/office/drawing/2014/main" id="{2B5E1CC7-BD48-2345-AED6-3C8DE3760FAD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0977297" y="1987947"/>
            <a:ext cx="627222" cy="627222"/>
          </a:xfrm>
          <a:prstGeom prst="rect">
            <a:avLst/>
          </a:prstGeom>
        </p:spPr>
      </p:pic>
      <p:pic>
        <p:nvPicPr>
          <p:cNvPr id="66" name="Рисунок 65" descr="Значок 3 со сплошной заливкой">
            <a:extLst>
              <a:ext uri="{FF2B5EF4-FFF2-40B4-BE49-F238E27FC236}">
                <a16:creationId xmlns:a16="http://schemas.microsoft.com/office/drawing/2014/main" id="{6478FB05-6FEB-5D4A-82ED-84B9F00B5E06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1015631" y="3120084"/>
            <a:ext cx="588888" cy="588888"/>
          </a:xfrm>
          <a:prstGeom prst="rect">
            <a:avLst/>
          </a:prstGeom>
        </p:spPr>
      </p:pic>
      <p:pic>
        <p:nvPicPr>
          <p:cNvPr id="68" name="Рисунок 67" descr="Значок со сплошной заливкой">
            <a:extLst>
              <a:ext uri="{FF2B5EF4-FFF2-40B4-BE49-F238E27FC236}">
                <a16:creationId xmlns:a16="http://schemas.microsoft.com/office/drawing/2014/main" id="{8E67E863-5609-6647-8CC1-05131F5C2037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1006238" y="4200436"/>
            <a:ext cx="588887" cy="588887"/>
          </a:xfrm>
          <a:prstGeom prst="rect">
            <a:avLst/>
          </a:prstGeom>
        </p:spPr>
      </p:pic>
      <p:pic>
        <p:nvPicPr>
          <p:cNvPr id="70" name="Рисунок 69" descr="Значок 1 со сплошной заливкой">
            <a:extLst>
              <a:ext uri="{FF2B5EF4-FFF2-40B4-BE49-F238E27FC236}">
                <a16:creationId xmlns:a16="http://schemas.microsoft.com/office/drawing/2014/main" id="{B076B388-F612-1E4D-BCD1-FA2D521D0FC0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1016448" y="5195883"/>
            <a:ext cx="568466" cy="568466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506336C1-A006-C540-9E36-E8A98E77F9B3}"/>
              </a:ext>
            </a:extLst>
          </p:cNvPr>
          <p:cNvSpPr txBox="1"/>
          <p:nvPr/>
        </p:nvSpPr>
        <p:spPr>
          <a:xfrm>
            <a:off x="10897015" y="2543805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недели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15B8622-3B00-B54A-902D-8D90517DFA8E}"/>
              </a:ext>
            </a:extLst>
          </p:cNvPr>
          <p:cNvSpPr txBox="1"/>
          <p:nvPr/>
        </p:nvSpPr>
        <p:spPr>
          <a:xfrm>
            <a:off x="10940224" y="3690534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недели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C94765D-F544-3C45-8AFB-7A8240D925CF}"/>
              </a:ext>
            </a:extLst>
          </p:cNvPr>
          <p:cNvSpPr txBox="1"/>
          <p:nvPr/>
        </p:nvSpPr>
        <p:spPr>
          <a:xfrm>
            <a:off x="10918960" y="4755573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недели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9D40577-A41C-734E-B647-A0738B4E1AC3}"/>
              </a:ext>
            </a:extLst>
          </p:cNvPr>
          <p:cNvSpPr txBox="1"/>
          <p:nvPr/>
        </p:nvSpPr>
        <p:spPr>
          <a:xfrm>
            <a:off x="10940224" y="5734927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неделя</a:t>
            </a:r>
          </a:p>
        </p:txBody>
      </p:sp>
    </p:spTree>
    <p:extLst>
      <p:ext uri="{BB962C8B-B14F-4D97-AF65-F5344CB8AC3E}">
        <p14:creationId xmlns:p14="http://schemas.microsoft.com/office/powerpoint/2010/main" val="1513601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05739-6FD9-CB4C-B66D-9E2074F0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425742"/>
            <a:ext cx="10515600" cy="1325563"/>
          </a:xfrm>
        </p:spPr>
        <p:txBody>
          <a:bodyPr anchor="ctr">
            <a:noAutofit/>
          </a:bodyPr>
          <a:lstStyle/>
          <a:p>
            <a:r>
              <a:rPr lang="ru-RU" sz="2800" dirty="0"/>
              <a:t>Дополнительные преимущества Решения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B0B89A-6E80-E142-844C-119CA0E3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CFBF80-2C2C-904E-BEB6-5480CBC3D34C}" type="slidenum">
              <a:rPr lang="nl-NL" smtClean="0"/>
              <a:pPr>
                <a:spcAft>
                  <a:spcPts val="600"/>
                </a:spcAft>
              </a:pPr>
              <a:t>17</a:t>
            </a:fld>
            <a:endParaRPr lang="nl-NL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33A44F5-11F8-B448-9548-BA9F4F6ABF0B}"/>
              </a:ext>
            </a:extLst>
          </p:cNvPr>
          <p:cNvSpPr/>
          <p:nvPr/>
        </p:nvSpPr>
        <p:spPr>
          <a:xfrm>
            <a:off x="487681" y="1557203"/>
            <a:ext cx="7376160" cy="447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 dirty="0">
                <a:latin typeface="Georgia" panose="02040502050405020303" pitchFamily="18" charset="0"/>
              </a:rPr>
              <a:t>Удержание клиента: привычка платить через Мобильное приложение делает клиента постоянным.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1600" dirty="0">
                <a:latin typeface="Georgia" panose="02040502050405020303" pitchFamily="18" charset="0"/>
              </a:rPr>
              <a:t>Onboarding</a:t>
            </a:r>
            <a:r>
              <a:rPr lang="ru-RU" sz="1600" dirty="0">
                <a:latin typeface="Georgia" panose="02040502050405020303" pitchFamily="18" charset="0"/>
              </a:rPr>
              <a:t> новых </a:t>
            </a:r>
            <a:r>
              <a:rPr lang="ru-RU" sz="1600" u="sng" dirty="0">
                <a:latin typeface="Georgia" panose="02040502050405020303" pitchFamily="18" charset="0"/>
              </a:rPr>
              <a:t>идентифицированных</a:t>
            </a:r>
            <a:r>
              <a:rPr lang="ru-RU" sz="1600" dirty="0">
                <a:latin typeface="Georgia" panose="02040502050405020303" pitchFamily="18" charset="0"/>
              </a:rPr>
              <a:t> клиентов за счет клиентской базы Опорного банка</a:t>
            </a:r>
            <a:r>
              <a:rPr lang="en-US" sz="1600" dirty="0">
                <a:latin typeface="Georgia" panose="02040502050405020303" pitchFamily="18" charset="0"/>
              </a:rPr>
              <a:t> </a:t>
            </a:r>
            <a:r>
              <a:rPr lang="ru-RU" sz="1600" dirty="0">
                <a:latin typeface="Georgia" panose="02040502050405020303" pitchFamily="18" charset="0"/>
              </a:rPr>
              <a:t>и банков-партнеров, клиентов с улицы. Кросс-продажи.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 dirty="0">
                <a:latin typeface="Georgia" panose="02040502050405020303" pitchFamily="18" charset="0"/>
              </a:rPr>
              <a:t>Оптимизация процесса обслуживания на кассе (экономия времени, удобство покупателя, бесконтактная технология </a:t>
            </a:r>
            <a:r>
              <a:rPr lang="en-US" sz="1600" dirty="0">
                <a:latin typeface="Georgia" panose="02040502050405020303" pitchFamily="18" charset="0"/>
              </a:rPr>
              <a:t>QR</a:t>
            </a:r>
            <a:r>
              <a:rPr lang="ru-RU" sz="1600" dirty="0">
                <a:latin typeface="Georgia" panose="02040502050405020303" pitchFamily="18" charset="0"/>
              </a:rPr>
              <a:t>, безопасность</a:t>
            </a:r>
            <a:r>
              <a:rPr lang="en-US" sz="1600" dirty="0">
                <a:latin typeface="Georgia" panose="02040502050405020303" pitchFamily="18" charset="0"/>
              </a:rPr>
              <a:t>)</a:t>
            </a:r>
            <a:r>
              <a:rPr lang="ru-RU" sz="1600" dirty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 dirty="0">
                <a:latin typeface="Georgia" panose="02040502050405020303" pitchFamily="18" charset="0"/>
              </a:rPr>
              <a:t>Ценовая независимость от расчетного банка. </a:t>
            </a:r>
            <a:endParaRPr lang="en-US" sz="160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 dirty="0">
                <a:latin typeface="Georgia" panose="02040502050405020303" pitchFamily="18" charset="0"/>
              </a:rPr>
              <a:t>Онлайн зачисление средств на расчетный счет Ритейлера.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>
                <a:latin typeface="Georgia" panose="02040502050405020303" pitchFamily="18" charset="0"/>
              </a:rPr>
              <a:t>Конкурентное преимущество: мобильное приложение с платежным функционалом, с возможностью расширения клиентских сервисов комиссионного дохода и стимулирования продаж (кредит, рассрочка).</a:t>
            </a:r>
          </a:p>
        </p:txBody>
      </p:sp>
      <p:pic>
        <p:nvPicPr>
          <p:cNvPr id="6" name="Рисунок 5" descr="Изображение выглядит как текст, человек, мобильный телефон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8EA20A1C-1B4E-47D5-AB1C-B0AE19EAB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93854"/>
            <a:ext cx="5715000" cy="3797300"/>
          </a:xfrm>
          <a:prstGeom prst="rect">
            <a:avLst/>
          </a:prstGeom>
          <a:solidFill>
            <a:schemeClr val="bg1"/>
          </a:solidFill>
          <a:effectLst>
            <a:softEdge rad="990600"/>
          </a:effectLst>
        </p:spPr>
      </p:pic>
    </p:spTree>
    <p:extLst>
      <p:ext uri="{BB962C8B-B14F-4D97-AF65-F5344CB8AC3E}">
        <p14:creationId xmlns:p14="http://schemas.microsoft.com/office/powerpoint/2010/main" val="1942270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1113E-8183-7B44-8668-3192A467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315" y="1996418"/>
            <a:ext cx="9187031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25123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81DF-B1EB-40C8-8C25-DF8CB499F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100"/>
            <a:ext cx="10515600" cy="434975"/>
          </a:xfrm>
        </p:spPr>
        <p:txBody>
          <a:bodyPr>
            <a:normAutofit/>
          </a:bodyPr>
          <a:lstStyle/>
          <a:p>
            <a:r>
              <a:rPr lang="ru-RU" sz="2400" dirty="0"/>
              <a:t>Приложения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8C4590-33DE-4209-A7DD-8E32C30D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FBF80-2C2C-904E-BEB6-5480CBC3D3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2E1CA7A-FC2E-4E64-A424-86EF29E02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545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 участников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Технологическая схема взаимодействия участников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это работает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договорных отношений</a:t>
            </a:r>
          </a:p>
          <a:p>
            <a:r>
              <a:rPr lang="ru-RU" altLang="ru-RU" dirty="0">
                <a:solidFill>
                  <a:schemeClr val="tx2"/>
                </a:solidFill>
                <a:latin typeface="Arial" charset="0"/>
              </a:rPr>
              <a:t>Прогноз перетока оборотов в СБП на 2 года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развития функциональности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реализации конкурентом</a:t>
            </a:r>
          </a:p>
        </p:txBody>
      </p:sp>
    </p:spTree>
    <p:extLst>
      <p:ext uri="{BB962C8B-B14F-4D97-AF65-F5344CB8AC3E}">
        <p14:creationId xmlns:p14="http://schemas.microsoft.com/office/powerpoint/2010/main" val="94519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BF304-D776-D74A-82E9-CC499A64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О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45892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81DF-B1EB-40C8-8C25-DF8CB499F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100"/>
            <a:ext cx="10515600" cy="434975"/>
          </a:xfrm>
        </p:spPr>
        <p:txBody>
          <a:bodyPr>
            <a:normAutofit/>
          </a:bodyPr>
          <a:lstStyle/>
          <a:p>
            <a:r>
              <a:rPr lang="ru-RU" sz="2400" dirty="0"/>
              <a:t>Роли участников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8C4590-33DE-4209-A7DD-8E32C30D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20</a:t>
            </a:fld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2EFEE-DF40-4CCB-A0F1-A6635C5E7F2E}"/>
              </a:ext>
            </a:extLst>
          </p:cNvPr>
          <p:cNvSpPr txBox="1"/>
          <p:nvPr/>
        </p:nvSpPr>
        <p:spPr>
          <a:xfrm>
            <a:off x="752475" y="1445171"/>
            <a:ext cx="10601326" cy="4478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Ритейлер – торговая организация, имеющая разветвленную сеть торговых площадей формата супермаркетов и интернет-магазин. Юридический правообладатель мобильного приложения Ритейлера.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Опорный банк – кредитная организация, в которой у Ритейлера открыт расчетный счет, используемый для расчетов в Системе быстрых Платежей (СБП). Эмитент виртуальной предоплаченной карты или кошелька.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Банк-партнер – кредитная организация, предоставляющая базу данных клиентов – держателей банковских карт Ритейлеру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Party Processor (TPP)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организация, уполномоченная статусом </a:t>
            </a:r>
            <a:r>
              <a:rPr lang="en-US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СБП оказывать информационно-технологические услуги по обеспечению информационного обмена между участниками СБП.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 мобильного решения – организация разработчик мобильного приложения для Ритейлера.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Покупатель – пользователь мобильного приложения Ритейлера.</a:t>
            </a:r>
          </a:p>
        </p:txBody>
      </p:sp>
    </p:spTree>
    <p:extLst>
      <p:ext uri="{BB962C8B-B14F-4D97-AF65-F5344CB8AC3E}">
        <p14:creationId xmlns:p14="http://schemas.microsoft.com/office/powerpoint/2010/main" val="1044941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81DF-B1EB-40C8-8C25-DF8CB499F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100"/>
            <a:ext cx="10515600" cy="434975"/>
          </a:xfrm>
        </p:spPr>
        <p:txBody>
          <a:bodyPr>
            <a:normAutofit/>
          </a:bodyPr>
          <a:lstStyle/>
          <a:p>
            <a:r>
              <a:rPr lang="ru-RU" sz="2400" dirty="0"/>
              <a:t>Технологическая схема взаимодействия участников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8C4590-33DE-4209-A7DD-8E32C30D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21</a:t>
            </a:fld>
            <a:endParaRPr lang="nl-NL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981C55-FB81-4040-B0D1-634641193B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162" y="1328668"/>
            <a:ext cx="7468364" cy="51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90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81DF-B1EB-40C8-8C25-DF8CB499F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100"/>
            <a:ext cx="10515600" cy="434975"/>
          </a:xfrm>
        </p:spPr>
        <p:txBody>
          <a:bodyPr>
            <a:normAutofit/>
          </a:bodyPr>
          <a:lstStyle/>
          <a:p>
            <a:r>
              <a:rPr lang="ru-RU" sz="2400" dirty="0"/>
              <a:t>Как это работает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8C4590-33DE-4209-A7DD-8E32C30D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22</a:t>
            </a:fld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9A117-C714-489F-84E7-5A137E1CC6E4}"/>
              </a:ext>
            </a:extLst>
          </p:cNvPr>
          <p:cNvSpPr txBox="1"/>
          <p:nvPr/>
        </p:nvSpPr>
        <p:spPr>
          <a:xfrm>
            <a:off x="838200" y="1262346"/>
            <a:ext cx="10744200" cy="489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Ритейлер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предоставляет своим покупателям брендированное именем Ритейлера мобильное приложение - платежный инструмент.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Опорный банк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передает в ТРР базу данных карт и номеров мобильных телефонов своих клиентов, обеспечив им возможность использования мобильного приложения без выпуска новой карты. Опорный банк обеспечивает эмиссию предоплаченной виртуальной карты для не клиента Опорного банка, а также его упрощенную идентификацию через ЕСИА. Обеспечивает расчеты через СБП.  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ТРР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осуществляет интеграцию с СБП, мобильным приложением, с банком-эмитентом карт, ведение базы данных карт и номеров мобильных телефонов их держателей, передачу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Ритейлеру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-кода СБП, сопровождение Личного кабинета администратора, отчетность, настройку тарифов и лимитов.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Поставщик мобильного решения -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разработчикик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для мобильных ОС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Android.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 разработку, внедрение, сопровождение и поддержку ПО.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интеграцию с системой программы лояльности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Ритейлера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Банки-партнеры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кредитные организации, заинтересованные в участии в проекте. Банки-партнеры передают в ТРР базу данных карт и номеров мобильных телефонов своих клиентов, тем самым обеспечив им возможность использования мобильного приложения без выпуска новой карты. Количество банков-партнеров не ограничено.</a:t>
            </a:r>
            <a:endParaRPr lang="ru-RU" sz="14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81DF-B1EB-40C8-8C25-DF8CB499F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100"/>
            <a:ext cx="10515600" cy="434975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solidFill>
                  <a:schemeClr val="tx2"/>
                </a:solidFill>
                <a:latin typeface="Arial" charset="0"/>
              </a:rPr>
              <a:t>Схема договорных и финансовых отношений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8C4590-33DE-4209-A7DD-8E32C30D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23</a:t>
            </a:fld>
            <a:endParaRPr lang="nl-NL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5D8E435-1164-4BB8-8E2E-452C1B3D9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035914"/>
              </p:ext>
            </p:extLst>
          </p:nvPr>
        </p:nvGraphicFramePr>
        <p:xfrm>
          <a:off x="757719" y="1331912"/>
          <a:ext cx="10596081" cy="4547832"/>
        </p:xfrm>
        <a:graphic>
          <a:graphicData uri="http://schemas.openxmlformats.org/drawingml/2006/table">
            <a:tbl>
              <a:tblPr firstRow="1" firstCol="1" bandRow="1"/>
              <a:tblGrid>
                <a:gridCol w="1026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1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9754">
                  <a:extLst>
                    <a:ext uri="{9D8B030D-6E8A-4147-A177-3AD203B41FA5}">
                      <a16:colId xmlns:a16="http://schemas.microsoft.com/office/drawing/2014/main" val="1563473858"/>
                    </a:ext>
                  </a:extLst>
                </a:gridCol>
              </a:tblGrid>
              <a:tr h="754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Ритейлер</a:t>
                      </a: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ТРР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Договор об оказании услуг информационно-технологического взаимодействия (ИТВ) с ОПКЦ СБП.</a:t>
                      </a: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Ритейлер выплачивает комиссионное вознаграждение 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TPP 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 услуги ИТВ (фикс руб. за операцию)</a:t>
                      </a: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4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Ритейлер</a:t>
                      </a: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Опорный банк</a:t>
                      </a: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Договор </a:t>
                      </a:r>
                      <a:r>
                        <a:rPr lang="ru-RU" sz="1000" b="1" baseline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проведении расчетов с использованием СБП и </a:t>
                      </a: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выпуске виртуальной предоплаченной карты.</a:t>
                      </a: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 Договор о подключении клиентов Банка к программе лояльности посредством мобильного приложения Ритейлера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Ритейлер выплачивает комиссионное вознаграждение % за операцию. Опорный банк выплачивает комиссионное вознаграждение за размещение в приложении финансовых сервисов, % или фикс от транзакции.</a:t>
                      </a: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Ритейлер</a:t>
                      </a: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Разработчик мобильного решения</a:t>
                      </a: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Лицензионный договор.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Договор на разработку и сопровождение отдельного мобильного приложения для совершения переводов и платежей.</a:t>
                      </a: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Ритейлер выплачивает комиссию Разработчику за услуги поддержки и доработку приложения (фикс руб. за операцию для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White label </a:t>
                      </a: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решение). </a:t>
                      </a: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21980"/>
                  </a:ext>
                </a:extLst>
              </a:tr>
              <a:tr h="740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Ритейлер</a:t>
                      </a: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Банк-партнер</a:t>
                      </a: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 Договор о подключении клиентов банка-партнера к программе лояльности посредством мобильного приложения Ритейлера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Безвозмездно или Банк-партнер выплачивает комиссионное вознаграждение за подключение к программе лояльности</a:t>
                      </a: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23567"/>
                  </a:ext>
                </a:extLst>
              </a:tr>
              <a:tr h="565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Опорный банк, Банк-партнер</a:t>
                      </a: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ТРР</a:t>
                      </a: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 Договор об оказании услуг информационно-технологического взаимодействия в рамках </a:t>
                      </a:r>
                      <a:r>
                        <a:rPr lang="ru-RU" sz="1000" b="1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поддержки расчетов с Системой быстрых платежей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Опорный банк, Банк-партнер выплачивает комиссионное вознаграждение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TPP </a:t>
                      </a: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 услуги ИТВ (фикс руб. в месяц). Договорная величина комиссии.</a:t>
                      </a: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Опорный банк</a:t>
                      </a: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Покупатель</a:t>
                      </a: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 Оферта на выпуск и использование виртуальной предоплаченной карты</a:t>
                      </a: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Выпуск карты бесплатно. Могут тарифицироваться доп. услуги (смс и т.п.)</a:t>
                      </a:r>
                    </a:p>
                  </a:txBody>
                  <a:tcPr marL="68586" marR="6858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584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928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BFED7-7FF1-4ED9-9237-93220FE58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835190"/>
            <a:ext cx="10915650" cy="625475"/>
          </a:xfrm>
        </p:spPr>
        <p:txBody>
          <a:bodyPr>
            <a:normAutofit fontScale="90000"/>
          </a:bodyPr>
          <a:lstStyle/>
          <a:p>
            <a:r>
              <a:rPr lang="ru-RU" altLang="ru-RU" sz="2400" dirty="0">
                <a:solidFill>
                  <a:schemeClr val="tx2"/>
                </a:solidFill>
                <a:latin typeface="Arial" charset="0"/>
              </a:rPr>
              <a:t>Прогноз перетока оборотов в СБП на 2 года для </a:t>
            </a:r>
            <a:r>
              <a:rPr lang="en-US" altLang="ru-RU" sz="2400" dirty="0">
                <a:solidFill>
                  <a:schemeClr val="tx2"/>
                </a:solidFill>
                <a:latin typeface="Arial" charset="0"/>
              </a:rPr>
              <a:t>High Volume Groceries</a:t>
            </a:r>
            <a:br>
              <a:rPr lang="ru-RU" altLang="ru-RU" sz="2400" dirty="0">
                <a:solidFill>
                  <a:schemeClr val="tx2"/>
                </a:solidFill>
                <a:latin typeface="Arial" charset="0"/>
              </a:rPr>
            </a:b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A7C487-66CA-4AA0-848D-358909D9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24</a:t>
            </a:fld>
            <a:endParaRPr lang="nl-NL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89E23B-279D-46C8-BC34-5A90DD234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631" y="1215659"/>
            <a:ext cx="4512944" cy="36327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A23AB7-EB1C-4846-989A-284E11478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58" y="1438439"/>
            <a:ext cx="4228961" cy="33938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3B2211-9349-48B6-A9ED-E15F17567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258" y="3859823"/>
            <a:ext cx="3223373" cy="24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67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81DF-B1EB-40C8-8C25-DF8CB499F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100"/>
            <a:ext cx="10515600" cy="434975"/>
          </a:xfrm>
        </p:spPr>
        <p:txBody>
          <a:bodyPr>
            <a:normAutofit/>
          </a:bodyPr>
          <a:lstStyle/>
          <a:p>
            <a:r>
              <a:rPr lang="ru-RU" sz="2400" dirty="0"/>
              <a:t>Перспективы развития функциональности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8C4590-33DE-4209-A7DD-8E32C30D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25</a:t>
            </a:fld>
            <a:endParaRPr lang="nl-NL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51E05D-F644-42E6-8C58-D1BDC57790A8}"/>
              </a:ext>
            </a:extLst>
          </p:cNvPr>
          <p:cNvSpPr/>
          <p:nvPr/>
        </p:nvSpPr>
        <p:spPr>
          <a:xfrm>
            <a:off x="1243261" y="1401457"/>
            <a:ext cx="9182546" cy="4940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наращивания функционала приложения и сервисов комиссионного дохода:</a:t>
            </a:r>
            <a:endParaRPr lang="ru-RU" alt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Денежные переводы без открытия счета.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Платежная агрегация. Настройка  </a:t>
            </a:r>
            <a:r>
              <a:rPr lang="ru-RU" altLang="ru-RU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автоплатежей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Переводы с карты на карту (Р2Р) + международные операции.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Партнерские продажи и реклама.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Токенизация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карты для бесплатного пополнения в банкоматах Опорного банка.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вывода альтернативных СБП систем оплаты по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-коду (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ALIPAY,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Сбербанк,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WebMoney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WeChat Pay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пр.)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В2С переводы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rgbClr val="002E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28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54736-CE2F-4002-8373-A5B84965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3" y="611346"/>
            <a:ext cx="10515600" cy="1008917"/>
          </a:xfrm>
        </p:spPr>
        <p:txBody>
          <a:bodyPr>
            <a:normAutofit fontScale="90000"/>
          </a:bodyPr>
          <a:lstStyle/>
          <a:p>
            <a:r>
              <a:rPr lang="ru-RU" altLang="ru-RU" sz="2400" dirty="0">
                <a:solidFill>
                  <a:schemeClr val="tx2"/>
                </a:solidFill>
                <a:latin typeface="Arial" charset="0"/>
              </a:rPr>
              <a:t>Пример: платежное приложение под брендом ритейлера - новый тренд</a:t>
            </a:r>
            <a:br>
              <a:rPr lang="ru-RU" altLang="ru-RU" sz="2400" dirty="0">
                <a:solidFill>
                  <a:schemeClr val="tx2"/>
                </a:solidFill>
                <a:latin typeface="Arial" charset="0"/>
              </a:rPr>
            </a:b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94BD2E-4D32-41E3-B855-74FA39E1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26</a:t>
            </a:fld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03C07-5768-4164-9729-EC2FAF5F54D2}"/>
              </a:ext>
            </a:extLst>
          </p:cNvPr>
          <p:cNvSpPr txBox="1"/>
          <p:nvPr/>
        </p:nvSpPr>
        <p:spPr>
          <a:xfrm>
            <a:off x="876411" y="4048143"/>
            <a:ext cx="733016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«Мы реализовали возможность оплаты покупок на Wildberries с помощью QR-кодов от Системы быстрых платежей еще в сентябре прошлого года. Наши клиенты по достоинству оценили удобство этого сервиса и его популярность постоянно растет. Так, в сентябре объем платежей через СБП Wildberries вырос на 83% по сравнению с августом, а за первую половину октября — уже на 436% по сравнению с предыдущем месяцем. Мы поддерживаем развитие новых платежных технологий и уверены, что приложение </a:t>
            </a:r>
            <a:r>
              <a:rPr lang="ru-RU" sz="11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Razz</a:t>
            </a:r>
            <a:r>
              <a:rPr lang="ru-RU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сделает платежи еще более доступными для покупателей», – прокомментировал Владимир Бакин, финансовый директор Wildberries.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5DA5FA-3659-48F0-BCA3-4A915EA353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146" y="1786854"/>
            <a:ext cx="2069735" cy="4254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342648-473F-4425-856F-6147D9B346D7}"/>
              </a:ext>
            </a:extLst>
          </p:cNvPr>
          <p:cNvSpPr txBox="1"/>
          <p:nvPr/>
        </p:nvSpPr>
        <p:spPr>
          <a:xfrm>
            <a:off x="838200" y="5570490"/>
            <a:ext cx="83819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https://retail-loyalty.org/news/wildberries-vypustil-prilozhenie-razz-dlya-oplaty-pokupok-po-qr-kodu-cherez-sbp/?sphrase_id=10883</a:t>
            </a:r>
            <a:endParaRPr lang="ru-RU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043BC4-8ACF-4D57-BEEB-42E4268C0D8D}"/>
              </a:ext>
            </a:extLst>
          </p:cNvPr>
          <p:cNvSpPr txBox="1"/>
          <p:nvPr/>
        </p:nvSpPr>
        <p:spPr>
          <a:xfrm>
            <a:off x="876411" y="1903179"/>
            <a:ext cx="733016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Крупнейший российский онлайн-ритейлер Wildberries и Банк Русский Стандарт разработали и выпустили платёжное приложение </a:t>
            </a:r>
            <a:r>
              <a:rPr lang="ru-RU" sz="11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Razz</a:t>
            </a:r>
            <a:r>
              <a:rPr lang="ru-RU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которое позволяет клиентам всех банков-участников Системы быстрых платежей (СБП) оплачивать покупки с помощью QR-кодов через СБП в любых магазинах и торговых точках, где реализована такая возможность.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Приложение </a:t>
            </a:r>
            <a:r>
              <a:rPr lang="ru-RU" sz="11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Razz</a:t>
            </a:r>
            <a:r>
              <a:rPr lang="ru-RU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позволяет оплачивать покупку по СБП с помощью встроенного платежного средства Банка Русский Стандарт, которое можно пополнить через СБП переводом из любого банка-участника Системы (без комиссии до 100 000 руб. в месяц).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Упрощенную идентификацию для платежного средства можно пройти онлайн в приложении, не обращаясь в офис банка и не подписывая дополнительно никаких документов.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034D9-5938-4264-959E-BCD5D77E208E}"/>
              </a:ext>
            </a:extLst>
          </p:cNvPr>
          <p:cNvSpPr txBox="1"/>
          <p:nvPr/>
        </p:nvSpPr>
        <p:spPr>
          <a:xfrm>
            <a:off x="910923" y="3616250"/>
            <a:ext cx="7295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0" dirty="0">
                <a:solidFill>
                  <a:srgbClr val="27272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пользователей приложения </a:t>
            </a:r>
            <a:r>
              <a:rPr lang="ru-RU" sz="1100" b="1" i="0" dirty="0" err="1">
                <a:solidFill>
                  <a:srgbClr val="27272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Razz</a:t>
            </a:r>
            <a:r>
              <a:rPr lang="ru-RU" sz="1100" b="1" i="0" dirty="0">
                <a:solidFill>
                  <a:srgbClr val="27272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скидка в Wildberries составит 5%.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A21856-8633-4E3B-8E4D-76C51E361838}"/>
              </a:ext>
            </a:extLst>
          </p:cNvPr>
          <p:cNvSpPr txBox="1"/>
          <p:nvPr/>
        </p:nvSpPr>
        <p:spPr>
          <a:xfrm>
            <a:off x="910923" y="1163252"/>
            <a:ext cx="78646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Wildberries совместно с Банком Русский Стандарт выпустил приложение </a:t>
            </a:r>
            <a:r>
              <a:rPr lang="ru-RU" sz="16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Razz</a:t>
            </a:r>
            <a:r>
              <a:rPr lang="ru-RU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для легкой оплаты покупок по QR-коду через СБП</a:t>
            </a:r>
          </a:p>
          <a:p>
            <a:pPr algn="l"/>
            <a:r>
              <a:rPr lang="ru-RU" sz="1000" b="0" i="0" dirty="0">
                <a:solidFill>
                  <a:srgbClr val="1123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 Октября 2020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868EFC-D72E-4C1C-8440-F76B5ADE48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059" y="1519546"/>
            <a:ext cx="2322132" cy="4621792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64168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567" y="1017261"/>
            <a:ext cx="9886426" cy="15662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dirty="0"/>
              <a:t>Новые возможности открываются каждый день.</a:t>
            </a:r>
            <a:br>
              <a:rPr lang="ru-RU" sz="2400" b="0" dirty="0"/>
            </a:br>
            <a:r>
              <a:rPr lang="ru-RU" sz="2400" b="0" dirty="0"/>
              <a:t>Мы помогаем предприятиям максимально полно использовать эти возможности.</a:t>
            </a:r>
            <a:br>
              <a:rPr lang="ru-RU" sz="2400" dirty="0"/>
            </a:br>
            <a:endParaRPr lang="en-GB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C677D-C3BD-D540-B290-0B4FB4AD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3</a:t>
            </a:fld>
            <a:endParaRPr lang="nl-NL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40567" y="2258848"/>
            <a:ext cx="9886426" cy="36390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100" dirty="0">
                <a:latin typeface="Georgia" panose="02040502050405020303" pitchFamily="18" charset="0"/>
              </a:rPr>
              <a:t>Процессинговый центр БПЦ был создан на базе программного обеспечения SmartVista в 2012 году.</a:t>
            </a:r>
          </a:p>
          <a:p>
            <a:pPr>
              <a:lnSpc>
                <a:spcPct val="120000"/>
              </a:lnSpc>
            </a:pPr>
            <a:r>
              <a:rPr lang="ru-RU" sz="3100" dirty="0">
                <a:latin typeface="Georgia" panose="02040502050405020303" pitchFamily="18" charset="0"/>
              </a:rPr>
              <a:t>SmartVista является сертифицированным российским программным обеспечением и входит в Единый Реестр Российских Программ.</a:t>
            </a:r>
          </a:p>
          <a:p>
            <a:pPr>
              <a:lnSpc>
                <a:spcPct val="120000"/>
              </a:lnSpc>
            </a:pPr>
            <a:r>
              <a:rPr lang="ru-RU" sz="3100" dirty="0">
                <a:latin typeface="Georgia" panose="02040502050405020303" pitchFamily="18" charset="0"/>
                <a:cs typeface="Arial" panose="020B0604020202020204" pitchFamily="34" charset="0"/>
              </a:rPr>
              <a:t>Компания БПЦ зарегистрирована в статусе </a:t>
            </a:r>
            <a:r>
              <a:rPr lang="en-US" sz="3100" dirty="0">
                <a:latin typeface="Georgia" panose="02040502050405020303" pitchFamily="18" charset="0"/>
                <a:cs typeface="Arial" panose="020B0604020202020204" pitchFamily="34" charset="0"/>
              </a:rPr>
              <a:t>Third Party Processor </a:t>
            </a:r>
            <a:r>
              <a:rPr lang="ru-RU" sz="3100" dirty="0">
                <a:latin typeface="Georgia" panose="02040502050405020303" pitchFamily="18" charset="0"/>
                <a:cs typeface="Arial" panose="020B0604020202020204" pitchFamily="34" charset="0"/>
              </a:rPr>
              <a:t>(ТРР) в НСПК для предоставления услуг по организации обслуживания участников в Системе быстрых платежей (СБП) Банка России.</a:t>
            </a:r>
          </a:p>
          <a:p>
            <a:endParaRPr lang="ru-RU" sz="31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00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C677D-C3BD-D540-B290-0B4FB4AD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4</a:t>
            </a:fld>
            <a:endParaRPr lang="nl-NL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70297" y="671912"/>
            <a:ext cx="9886426" cy="2852737"/>
          </a:xfrm>
        </p:spPr>
        <p:txBody>
          <a:bodyPr lIns="0" tIns="0" rIns="0" bIns="0" anchor="ctr"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altLang="en-US" sz="3200" dirty="0">
                <a:ea typeface="PT Sans Narrow"/>
                <a:cs typeface="PT Sans Narrow"/>
              </a:rPr>
              <a:t>Сочетание опытной команды, международного присутствия и технологий высокого уровня – вот основа нашего успеха</a:t>
            </a:r>
            <a:endParaRPr lang="en-US" altLang="en-US" sz="3200" dirty="0">
              <a:ea typeface="PT Sans Narrow"/>
              <a:cs typeface="PT Sans Narrow"/>
            </a:endParaRP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1285812" y="3238127"/>
            <a:ext cx="1771650" cy="1774442"/>
            <a:chOff x="1133475" y="2522013"/>
            <a:chExt cx="1771650" cy="1774442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638548" y="2522013"/>
              <a:ext cx="761504" cy="760662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altLang="en-US" sz="26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1133475" y="3378637"/>
              <a:ext cx="1771650" cy="917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3471" tIns="73471" rIns="73471" bIns="73471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238"/>
                </a:lnSpc>
                <a:buClr>
                  <a:schemeClr val="bg1"/>
                </a:buClr>
              </a:pPr>
              <a:r>
                <a:rPr lang="ru-RU" altLang="en-US" sz="1400" b="1" dirty="0">
                  <a:solidFill>
                    <a:schemeClr val="bg1"/>
                  </a:solidFill>
                  <a:latin typeface="Georgia" panose="02040502050405020303" pitchFamily="18" charset="0"/>
                  <a:ea typeface="PT Sans Narrow"/>
                  <a:cs typeface="PT Sans Narrow"/>
                </a:rPr>
                <a:t>Экосистема для создания платёжных решений любой сложности</a:t>
              </a:r>
              <a:endParaRPr lang="en-GB" altLang="en-US" sz="1400" b="1" dirty="0">
                <a:solidFill>
                  <a:schemeClr val="bg1"/>
                </a:solidFill>
                <a:latin typeface="Georgia" panose="02040502050405020303" pitchFamily="18" charset="0"/>
                <a:ea typeface="PT Sans Narrow"/>
                <a:cs typeface="PT Sans Narrow"/>
              </a:endParaRPr>
            </a:p>
          </p:txBody>
        </p:sp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741" y="2567470"/>
              <a:ext cx="652413" cy="69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968" y="3264115"/>
            <a:ext cx="774259" cy="768163"/>
          </a:xfrm>
          <a:prstGeom prst="rect">
            <a:avLst/>
          </a:prstGeom>
        </p:spPr>
      </p:pic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552249" y="3524649"/>
            <a:ext cx="1771650" cy="30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471" tIns="73471" rIns="73471" bIns="734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238"/>
              </a:lnSpc>
              <a:buClr>
                <a:schemeClr val="bg1"/>
              </a:buClr>
            </a:pPr>
            <a:r>
              <a:rPr lang="ru-RU" altLang="en-US" sz="1400" b="1" dirty="0">
                <a:solidFill>
                  <a:schemeClr val="bg1"/>
                </a:solidFill>
                <a:latin typeface="PT Sans Narrow"/>
                <a:ea typeface="PT Sans Narrow"/>
                <a:cs typeface="PT Sans Narrow"/>
              </a:rPr>
              <a:t>280+</a:t>
            </a:r>
            <a:endParaRPr lang="en-GB" altLang="en-US" sz="1400" b="1" dirty="0">
              <a:solidFill>
                <a:schemeClr val="bg1"/>
              </a:solidFill>
              <a:latin typeface="PT Sans Narrow"/>
              <a:ea typeface="PT Sans Narrow"/>
              <a:cs typeface="PT Sans Narrow"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3515523" y="4140140"/>
            <a:ext cx="1771650" cy="30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471" tIns="73471" rIns="73471" bIns="734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238"/>
              </a:lnSpc>
              <a:buClr>
                <a:schemeClr val="bg1"/>
              </a:buClr>
            </a:pPr>
            <a:r>
              <a:rPr lang="ru-RU" altLang="en-US" sz="1400" b="1" dirty="0">
                <a:solidFill>
                  <a:schemeClr val="bg1"/>
                </a:solidFill>
                <a:latin typeface="Georgia" panose="02040502050405020303" pitchFamily="18" charset="0"/>
                <a:ea typeface="PT Sans Narrow"/>
                <a:cs typeface="PT Sans Narrow"/>
              </a:rPr>
              <a:t>Клиентов в мире</a:t>
            </a:r>
            <a:endParaRPr lang="en-GB" altLang="en-US" sz="1400" b="1" dirty="0">
              <a:solidFill>
                <a:schemeClr val="bg1"/>
              </a:solidFill>
              <a:latin typeface="Georgia" panose="02040502050405020303" pitchFamily="18" charset="0"/>
              <a:ea typeface="PT Sans Narrow"/>
              <a:cs typeface="PT Sans Narrow"/>
            </a:endParaRP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5595663" y="3279531"/>
            <a:ext cx="1776683" cy="1438765"/>
            <a:chOff x="3998816" y="2635250"/>
            <a:chExt cx="1776683" cy="1438765"/>
          </a:xfrm>
        </p:grpSpPr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4437558" y="2635250"/>
              <a:ext cx="761504" cy="760595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altLang="en-US" sz="2600" b="1">
                <a:solidFill>
                  <a:srgbClr val="FFFFFC"/>
                </a:solidFill>
                <a:latin typeface="Arial" pitchFamily="34" charset="0"/>
              </a:endParaRP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3998816" y="3460895"/>
              <a:ext cx="1776683" cy="61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3471" tIns="73471" rIns="73471" bIns="73471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238"/>
                </a:lnSpc>
                <a:buClr>
                  <a:schemeClr val="bg1"/>
                </a:buClr>
              </a:pPr>
              <a:r>
                <a:rPr lang="ru-RU" altLang="en-US" sz="1400" b="1" dirty="0">
                  <a:solidFill>
                    <a:schemeClr val="bg1"/>
                  </a:solidFill>
                  <a:latin typeface="Georgia" panose="02040502050405020303" pitchFamily="18" charset="0"/>
                  <a:ea typeface="PT Sans Narrow"/>
                  <a:cs typeface="PT Sans Narrow"/>
                </a:rPr>
                <a:t>Международное присутствие и опыт</a:t>
              </a:r>
              <a:endParaRPr lang="en-GB" altLang="en-US" sz="1400" b="1" dirty="0">
                <a:solidFill>
                  <a:schemeClr val="bg1"/>
                </a:solidFill>
                <a:latin typeface="Georgia" panose="02040502050405020303" pitchFamily="18" charset="0"/>
                <a:ea typeface="PT Sans Narrow"/>
                <a:cs typeface="PT Sans Narrow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967" y="2766612"/>
              <a:ext cx="469392" cy="49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7689861" y="3264115"/>
            <a:ext cx="1685925" cy="1332177"/>
            <a:chOff x="5409689" y="2635250"/>
            <a:chExt cx="1685925" cy="1332177"/>
          </a:xfrm>
        </p:grpSpPr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5861546" y="2635250"/>
              <a:ext cx="761504" cy="761005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altLang="en-US" sz="2600" b="1">
                <a:solidFill>
                  <a:srgbClr val="FFFFFC"/>
                </a:solidFill>
                <a:latin typeface="Arial" pitchFamily="34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5409689" y="3502232"/>
              <a:ext cx="1685925" cy="465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471" tIns="73471" rIns="73471" bIns="73471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238"/>
                </a:lnSpc>
                <a:buClr>
                  <a:schemeClr val="bg1"/>
                </a:buClr>
              </a:pPr>
              <a:r>
                <a:rPr lang="ru-RU" altLang="en-US" sz="1400" b="1" dirty="0">
                  <a:solidFill>
                    <a:schemeClr val="bg1"/>
                  </a:solidFill>
                  <a:latin typeface="Georgia" panose="02040502050405020303" pitchFamily="18" charset="0"/>
                  <a:ea typeface="PT Sans Narrow"/>
                  <a:cs typeface="PT Sans Narrow"/>
                </a:rPr>
                <a:t>Ежегодный рост</a:t>
              </a:r>
              <a:endParaRPr lang="en-GB" altLang="en-US" sz="1400" b="1" dirty="0">
                <a:solidFill>
                  <a:schemeClr val="bg1"/>
                </a:solidFill>
                <a:latin typeface="Georgia" panose="02040502050405020303" pitchFamily="18" charset="0"/>
                <a:ea typeface="PT Sans Narrow"/>
                <a:cs typeface="PT Sans Narrow"/>
              </a:endParaRPr>
            </a:p>
          </p:txBody>
        </p:sp>
        <p:pic>
          <p:nvPicPr>
            <p:cNvPr id="22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602" y="2775760"/>
              <a:ext cx="469392" cy="49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9775651" y="3238127"/>
            <a:ext cx="1890371" cy="1546300"/>
            <a:chOff x="6829425" y="2635250"/>
            <a:chExt cx="1890371" cy="1546300"/>
          </a:xfrm>
        </p:grpSpPr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7285533" y="2635250"/>
              <a:ext cx="761504" cy="760787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altLang="en-US" sz="2600" b="1">
                <a:solidFill>
                  <a:srgbClr val="FFFFFC"/>
                </a:solidFill>
                <a:latin typeface="Arial" pitchFamily="34" charset="0"/>
              </a:endParaRP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6829425" y="3417620"/>
              <a:ext cx="1890371" cy="76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3471" tIns="73471" rIns="73471" bIns="73471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238"/>
                </a:lnSpc>
                <a:buClr>
                  <a:schemeClr val="bg1"/>
                </a:buClr>
              </a:pPr>
              <a:r>
                <a:rPr lang="ru-RU" altLang="en-US" sz="1400" b="1" dirty="0">
                  <a:solidFill>
                    <a:schemeClr val="bg1"/>
                  </a:solidFill>
                  <a:latin typeface="Georgia" panose="02040502050405020303" pitchFamily="18" charset="0"/>
                  <a:ea typeface="PT Sans Narrow"/>
                  <a:cs typeface="PT Sans Narrow"/>
                </a:rPr>
                <a:t>Поддерживает весь жизненный цикл любого платежа</a:t>
              </a:r>
              <a:endParaRPr lang="en-GB" altLang="en-US" sz="1400" b="1" dirty="0">
                <a:solidFill>
                  <a:schemeClr val="bg1"/>
                </a:solidFill>
                <a:latin typeface="Georgia" panose="02040502050405020303" pitchFamily="18" charset="0"/>
                <a:ea typeface="PT Sans Narrow"/>
                <a:cs typeface="PT Sans Narrow"/>
              </a:endParaRPr>
            </a:p>
          </p:txBody>
        </p:sp>
        <p:pic>
          <p:nvPicPr>
            <p:cNvPr id="26" name="Picture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040" y="2775760"/>
              <a:ext cx="469392" cy="49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84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BB7A288-5CE5-AF47-8915-8EFD85DB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772" y="368523"/>
            <a:ext cx="7945570" cy="1325563"/>
          </a:xfrm>
        </p:spPr>
        <p:txBody>
          <a:bodyPr>
            <a:noAutofit/>
          </a:bodyPr>
          <a:lstStyle/>
          <a:p>
            <a:r>
              <a:rPr lang="ru-RU" sz="4400" dirty="0"/>
              <a:t>Что мы предлагаем</a:t>
            </a:r>
          </a:p>
        </p:txBody>
      </p:sp>
    </p:spTree>
    <p:extLst>
      <p:ext uri="{BB962C8B-B14F-4D97-AF65-F5344CB8AC3E}">
        <p14:creationId xmlns:p14="http://schemas.microsoft.com/office/powerpoint/2010/main" val="240796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F131D6-1545-3847-8DD4-E5DB94A6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CFBF80-2C2C-904E-BEB6-5480CBC3D34C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  <p:graphicFrame>
        <p:nvGraphicFramePr>
          <p:cNvPr id="13" name="Текст 2">
            <a:extLst>
              <a:ext uri="{FF2B5EF4-FFF2-40B4-BE49-F238E27FC236}">
                <a16:creationId xmlns:a16="http://schemas.microsoft.com/office/drawing/2014/main" id="{EF22F417-1690-4875-B3F6-8776101B13A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166903"/>
              </p:ext>
            </p:extLst>
          </p:nvPr>
        </p:nvGraphicFramePr>
        <p:xfrm>
          <a:off x="416859" y="470647"/>
          <a:ext cx="11524129" cy="566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62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374D1-3442-6448-B366-E129CBD7C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47" y="383146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/>
              <a:t>Наши клиенты</a:t>
            </a:r>
            <a:endParaRPr lang="nl-NL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2F018-685A-2A4E-8EB7-E86B31C9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7</a:t>
            </a:fld>
            <a:endParaRPr lang="nl-NL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7F112A-763D-7243-BB6E-CB127132D0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3053" y="5371290"/>
            <a:ext cx="2461788" cy="10429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D27E825-1D22-E642-9B36-E8FC16DD3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636" y="4416212"/>
            <a:ext cx="1691598" cy="4281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1F5BEC-D070-A140-A70C-21C14CA654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459" y="4324913"/>
            <a:ext cx="1691598" cy="9397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B8847C-01AF-F546-8054-1F4185433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4466" y="5591525"/>
            <a:ext cx="1680356" cy="46216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9EB5909-B888-FA46-BCFE-87A88452CE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106" y="3316748"/>
            <a:ext cx="1676794" cy="4502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0F08E53-18B3-0D43-ABC3-A130DAAA54F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567" y="4469331"/>
            <a:ext cx="1855448" cy="55663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0B4D1B-9130-A445-A6A6-19910889A37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742" y="4428994"/>
            <a:ext cx="1855448" cy="39128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CD97A4-ADA4-CD44-9BE5-BB49C50CB9C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816" y="3094032"/>
            <a:ext cx="1415300" cy="87748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BBC60A4-9C4C-4F44-B16C-22693C86FB8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3499" y="5025965"/>
            <a:ext cx="1691598" cy="1691598"/>
          </a:xfrm>
          <a:prstGeom prst="rect">
            <a:avLst/>
          </a:prstGeom>
        </p:spPr>
      </p:pic>
      <p:pic>
        <p:nvPicPr>
          <p:cNvPr id="16" name="Picture 17" descr="D:\Users\Dyrzu\Desktop\Работы\Презентации\Мария Степанова_ Презентация\Изображения\клиенты\logo.png">
            <a:extLst>
              <a:ext uri="{FF2B5EF4-FFF2-40B4-BE49-F238E27FC236}">
                <a16:creationId xmlns:a16="http://schemas.microsoft.com/office/drawing/2014/main" id="{090C8B7D-2438-D345-94E7-CA3A35809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9567" y="5471778"/>
            <a:ext cx="1670496" cy="51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D:\Users\Dyrzu\Desktop\Презентация\Изображения\Без имени-1.png">
            <a:extLst>
              <a:ext uri="{FF2B5EF4-FFF2-40B4-BE49-F238E27FC236}">
                <a16:creationId xmlns:a16="http://schemas.microsoft.com/office/drawing/2014/main" id="{E0B2F4FE-6715-0C4C-8EB2-7E5AB218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430" y="2954481"/>
            <a:ext cx="1775633" cy="115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5A4B36-6BD4-F444-AA16-674511EBFA1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557" y="1318800"/>
            <a:ext cx="1309818" cy="1314184"/>
          </a:xfrm>
          <a:prstGeom prst="rect">
            <a:avLst/>
          </a:prstGeom>
        </p:spPr>
      </p:pic>
      <p:pic>
        <p:nvPicPr>
          <p:cNvPr id="21" name="Picture 6" descr="D:\Users\Dyrzu\Desktop\Работы\Презентации\Мария Степанова_ Презентация\Изображения\клиенты\открытие.png">
            <a:extLst>
              <a:ext uri="{FF2B5EF4-FFF2-40B4-BE49-F238E27FC236}">
                <a16:creationId xmlns:a16="http://schemas.microsoft.com/office/drawing/2014/main" id="{CD63E538-7EC4-5A46-864D-38EF11CF8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4841" y="2023552"/>
            <a:ext cx="2323325" cy="72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текст, коллекция картинок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999E8A43-9BB2-CD43-BB49-958AF864AFE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498" y="2072368"/>
            <a:ext cx="2050617" cy="4112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B6A1F4-F4CB-F343-AC81-5B29A81267D4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447" y="1587404"/>
            <a:ext cx="2050616" cy="13670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2D7BCE-E639-0D4F-A55A-2E639C3DB25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56" y="2865298"/>
            <a:ext cx="2247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9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FDC01-B271-3549-B4C2-819B98B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550" y="132130"/>
            <a:ext cx="8978900" cy="2636470"/>
          </a:xfrm>
        </p:spPr>
        <p:txBody>
          <a:bodyPr>
            <a:noAutofit/>
          </a:bodyPr>
          <a:lstStyle/>
          <a:p>
            <a:r>
              <a:rPr lang="ru-RU" sz="4400" dirty="0"/>
              <a:t>Принцип экономии: снижение издержек на эквайринге</a:t>
            </a:r>
          </a:p>
        </p:txBody>
      </p:sp>
    </p:spTree>
    <p:extLst>
      <p:ext uri="{BB962C8B-B14F-4D97-AF65-F5344CB8AC3E}">
        <p14:creationId xmlns:p14="http://schemas.microsoft.com/office/powerpoint/2010/main" val="216542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9430F0-9BD2-B04C-8B31-EE704FC2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BF80-2C2C-904E-BEB6-5480CBC3D34C}" type="slidenum">
              <a:rPr lang="nl-NL" smtClean="0"/>
              <a:t>9</a:t>
            </a:fld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14119-A690-D34B-8142-74C672024192}"/>
              </a:ext>
            </a:extLst>
          </p:cNvPr>
          <p:cNvSpPr txBox="1"/>
          <p:nvPr/>
        </p:nvSpPr>
        <p:spPr>
          <a:xfrm>
            <a:off x="849518" y="712003"/>
            <a:ext cx="109767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Georgia" panose="02040502050405020303" pitchFamily="18" charset="0"/>
              </a:rPr>
              <a:t>Ритейлер - основной бенефициар при использовании СБП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9879F2-C007-CF4C-B424-104B287D2A51}"/>
              </a:ext>
            </a:extLst>
          </p:cNvPr>
          <p:cNvSpPr/>
          <p:nvPr/>
        </p:nvSpPr>
        <p:spPr>
          <a:xfrm>
            <a:off x="710453" y="5098576"/>
            <a:ext cx="1083841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Чтобы </a:t>
            </a:r>
            <a:r>
              <a:rPr lang="ru-RU" sz="1600">
                <a:latin typeface="Georgia" panose="02040502050405020303" pitchFamily="18" charset="0"/>
              </a:rPr>
              <a:t>Ритейлеру развить привычку </a:t>
            </a:r>
            <a:r>
              <a:rPr lang="ru-RU" sz="1600" dirty="0">
                <a:latin typeface="Georgia" panose="02040502050405020303" pitchFamily="18" charset="0"/>
              </a:rPr>
              <a:t>Покупателя платить СБП нужно сделать 2 простых шага:</a:t>
            </a:r>
          </a:p>
          <a:p>
            <a:endParaRPr lang="ru-RU" sz="800" dirty="0">
              <a:latin typeface="Georgia" panose="02040502050405020303" pitchFamily="18" charset="0"/>
            </a:endParaRPr>
          </a:p>
          <a:p>
            <a:r>
              <a:rPr lang="ru-RU" sz="1600" dirty="0">
                <a:latin typeface="Georgia" panose="02040502050405020303" pitchFamily="18" charset="0"/>
              </a:rPr>
              <a:t>1. Дать Покупателю платежный инструмент – мобильное приложение Ритейлера с функцией оплаты по СБП</a:t>
            </a:r>
            <a:endParaRPr lang="en-US" sz="1600" dirty="0">
              <a:latin typeface="Georgia" panose="02040502050405020303" pitchFamily="18" charset="0"/>
            </a:endParaRPr>
          </a:p>
          <a:p>
            <a:r>
              <a:rPr lang="ru-RU" sz="1600" dirty="0">
                <a:latin typeface="Georgia" panose="02040502050405020303" pitchFamily="18" charset="0"/>
              </a:rPr>
              <a:t>2. Настроить Программу лояльности на преференции Покупателю при оплате по СБП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C58360-0D62-EA42-8175-127DEC17788C}"/>
              </a:ext>
            </a:extLst>
          </p:cNvPr>
          <p:cNvSpPr txBox="1"/>
          <p:nvPr/>
        </p:nvSpPr>
        <p:spPr>
          <a:xfrm>
            <a:off x="710453" y="1347172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Вид бизнеса</a:t>
            </a:r>
            <a:r>
              <a:rPr lang="en-US" dirty="0">
                <a:latin typeface="Georgia" panose="02040502050405020303" pitchFamily="18" charset="0"/>
              </a:rPr>
              <a:t> (</a:t>
            </a:r>
            <a:r>
              <a:rPr lang="ru-RU" dirty="0">
                <a:latin typeface="Georgia" panose="02040502050405020303" pitchFamily="18" charset="0"/>
              </a:rPr>
              <a:t>пример)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B27F68-BBA6-0044-B378-667117E19994}"/>
              </a:ext>
            </a:extLst>
          </p:cNvPr>
          <p:cNvSpPr txBox="1"/>
          <p:nvPr/>
        </p:nvSpPr>
        <p:spPr>
          <a:xfrm>
            <a:off x="5667156" y="1287871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Сравнение себестоимости транзакции</a:t>
            </a:r>
          </a:p>
        </p:txBody>
      </p:sp>
      <p:graphicFrame>
        <p:nvGraphicFramePr>
          <p:cNvPr id="15" name="Таблица 15">
            <a:extLst>
              <a:ext uri="{FF2B5EF4-FFF2-40B4-BE49-F238E27FC236}">
                <a16:creationId xmlns:a16="http://schemas.microsoft.com/office/drawing/2014/main" id="{F3500D9A-9D80-1449-AEF4-FCC239973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053794"/>
              </p:ext>
            </p:extLst>
          </p:nvPr>
        </p:nvGraphicFramePr>
        <p:xfrm>
          <a:off x="710453" y="1767840"/>
          <a:ext cx="10771094" cy="331909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62515">
                  <a:extLst>
                    <a:ext uri="{9D8B030D-6E8A-4147-A177-3AD203B41FA5}">
                      <a16:colId xmlns:a16="http://schemas.microsoft.com/office/drawing/2014/main" val="24892286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81542384"/>
                    </a:ext>
                  </a:extLst>
                </a:gridCol>
                <a:gridCol w="2429830">
                  <a:extLst>
                    <a:ext uri="{9D8B030D-6E8A-4147-A177-3AD203B41FA5}">
                      <a16:colId xmlns:a16="http://schemas.microsoft.com/office/drawing/2014/main" val="4178587585"/>
                    </a:ext>
                  </a:extLst>
                </a:gridCol>
                <a:gridCol w="1860320">
                  <a:extLst>
                    <a:ext uri="{9D8B030D-6E8A-4147-A177-3AD203B41FA5}">
                      <a16:colId xmlns:a16="http://schemas.microsoft.com/office/drawing/2014/main" val="3209250966"/>
                    </a:ext>
                  </a:extLst>
                </a:gridCol>
                <a:gridCol w="2189629">
                  <a:extLst>
                    <a:ext uri="{9D8B030D-6E8A-4147-A177-3AD203B41FA5}">
                      <a16:colId xmlns:a16="http://schemas.microsoft.com/office/drawing/2014/main" val="1239099078"/>
                    </a:ext>
                  </a:extLst>
                </a:gridCol>
              </a:tblGrid>
              <a:tr h="1947495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High volume groceries&amp; supermarkets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Средний чек,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Комиссия по операциям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Visa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MC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Мир %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Комиссия по операциям СБП %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Экономия 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850208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Потребительские товары и товары повседневного спроса</a:t>
                      </a:r>
                      <a:endParaRPr lang="ru-RU" sz="1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noFill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464643"/>
                  </a:ext>
                </a:extLst>
              </a:tr>
            </a:tbl>
          </a:graphicData>
        </a:graphic>
      </p:graphicFrame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4ED19C6-E97F-4647-ADCE-D1195A6F7519}"/>
              </a:ext>
            </a:extLst>
          </p:cNvPr>
          <p:cNvCxnSpPr>
            <a:cxnSpLocks/>
          </p:cNvCxnSpPr>
          <p:nvPr/>
        </p:nvCxnSpPr>
        <p:spPr>
          <a:xfrm flipV="1">
            <a:off x="3154680" y="2249640"/>
            <a:ext cx="8326863" cy="532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1CDC524-601F-8C4F-BB2C-80238C378691}"/>
              </a:ext>
            </a:extLst>
          </p:cNvPr>
          <p:cNvCxnSpPr>
            <a:cxnSpLocks/>
          </p:cNvCxnSpPr>
          <p:nvPr/>
        </p:nvCxnSpPr>
        <p:spPr>
          <a:xfrm>
            <a:off x="3154680" y="4622879"/>
            <a:ext cx="83268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E072A5A-EE45-344D-A5DC-2E77DCAB8EF5}"/>
              </a:ext>
            </a:extLst>
          </p:cNvPr>
          <p:cNvCxnSpPr>
            <a:cxnSpLocks/>
          </p:cNvCxnSpPr>
          <p:nvPr/>
        </p:nvCxnSpPr>
        <p:spPr>
          <a:xfrm>
            <a:off x="3154680" y="4222834"/>
            <a:ext cx="83268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7680E261-6B59-614F-847E-5BA3CDB4580D}"/>
              </a:ext>
            </a:extLst>
          </p:cNvPr>
          <p:cNvCxnSpPr>
            <a:cxnSpLocks/>
          </p:cNvCxnSpPr>
          <p:nvPr/>
        </p:nvCxnSpPr>
        <p:spPr>
          <a:xfrm flipV="1">
            <a:off x="3154680" y="3238208"/>
            <a:ext cx="8326862" cy="724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FBB9E41-0168-8542-8592-C213C54091FB}"/>
              </a:ext>
            </a:extLst>
          </p:cNvPr>
          <p:cNvSpPr txBox="1"/>
          <p:nvPr/>
        </p:nvSpPr>
        <p:spPr>
          <a:xfrm>
            <a:off x="4026314" y="2303884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2C1E8D-E7BF-074C-A3BE-DB4455784C41}"/>
              </a:ext>
            </a:extLst>
          </p:cNvPr>
          <p:cNvSpPr txBox="1"/>
          <p:nvPr/>
        </p:nvSpPr>
        <p:spPr>
          <a:xfrm>
            <a:off x="3982806" y="2735463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2500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EA66FE-858E-024C-9EA5-69F33D61F975}"/>
              </a:ext>
            </a:extLst>
          </p:cNvPr>
          <p:cNvSpPr txBox="1"/>
          <p:nvPr/>
        </p:nvSpPr>
        <p:spPr>
          <a:xfrm>
            <a:off x="4061090" y="3765517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E42BAF-1390-2746-98AB-77AF3BF6AF0B}"/>
              </a:ext>
            </a:extLst>
          </p:cNvPr>
          <p:cNvSpPr txBox="1"/>
          <p:nvPr/>
        </p:nvSpPr>
        <p:spPr>
          <a:xfrm>
            <a:off x="3955783" y="3238207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5000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2DEBA9-F983-7F4C-9593-64243F4F4653}"/>
              </a:ext>
            </a:extLst>
          </p:cNvPr>
          <p:cNvSpPr txBox="1"/>
          <p:nvPr/>
        </p:nvSpPr>
        <p:spPr>
          <a:xfrm>
            <a:off x="4003383" y="4197567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2500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F0213D-F34B-1B46-B72E-12F66A9C14CA}"/>
              </a:ext>
            </a:extLst>
          </p:cNvPr>
          <p:cNvSpPr txBox="1"/>
          <p:nvPr/>
        </p:nvSpPr>
        <p:spPr>
          <a:xfrm>
            <a:off x="3955783" y="4654257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5000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C3A40C-4C26-514A-93AD-0775F188E2C9}"/>
              </a:ext>
            </a:extLst>
          </p:cNvPr>
          <p:cNvSpPr txBox="1"/>
          <p:nvPr/>
        </p:nvSpPr>
        <p:spPr>
          <a:xfrm>
            <a:off x="5953927" y="2320709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0,73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B29A04-65EB-B441-A84E-8836CC1A4E1E}"/>
              </a:ext>
            </a:extLst>
          </p:cNvPr>
          <p:cNvSpPr txBox="1"/>
          <p:nvPr/>
        </p:nvSpPr>
        <p:spPr>
          <a:xfrm>
            <a:off x="7897933" y="2302900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0,26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104FBD-C470-3A4A-9A1C-CBF664B9B73A}"/>
              </a:ext>
            </a:extLst>
          </p:cNvPr>
          <p:cNvSpPr txBox="1"/>
          <p:nvPr/>
        </p:nvSpPr>
        <p:spPr>
          <a:xfrm>
            <a:off x="10002178" y="2725959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Georgia" panose="02040502050405020303" pitchFamily="18" charset="0"/>
              </a:rPr>
              <a:t>0,37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897DD9-FC2D-D846-8457-8FFD5221D505}"/>
              </a:ext>
            </a:extLst>
          </p:cNvPr>
          <p:cNvSpPr txBox="1"/>
          <p:nvPr/>
        </p:nvSpPr>
        <p:spPr>
          <a:xfrm>
            <a:off x="5930186" y="3774082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1,98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57937A-28DE-CE4A-A6DF-AB737B91499E}"/>
              </a:ext>
            </a:extLst>
          </p:cNvPr>
          <p:cNvSpPr txBox="1"/>
          <p:nvPr/>
        </p:nvSpPr>
        <p:spPr>
          <a:xfrm>
            <a:off x="5955401" y="4191769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1,85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98D151-7E92-2B42-B79B-5F97CF61BD35}"/>
              </a:ext>
            </a:extLst>
          </p:cNvPr>
          <p:cNvSpPr txBox="1"/>
          <p:nvPr/>
        </p:nvSpPr>
        <p:spPr>
          <a:xfrm>
            <a:off x="5955401" y="3247135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0,58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024290-96A1-864C-9E39-8FD7E444FE18}"/>
              </a:ext>
            </a:extLst>
          </p:cNvPr>
          <p:cNvSpPr txBox="1"/>
          <p:nvPr/>
        </p:nvSpPr>
        <p:spPr>
          <a:xfrm>
            <a:off x="5987883" y="2770265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0,6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80930D1-574D-494D-BA3F-C37C0A1115A1}"/>
              </a:ext>
            </a:extLst>
          </p:cNvPr>
          <p:cNvSpPr txBox="1"/>
          <p:nvPr/>
        </p:nvSpPr>
        <p:spPr>
          <a:xfrm>
            <a:off x="5971560" y="4668142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1,84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126D09C-4AD4-3144-8CF2-AAA88DF53EF8}"/>
              </a:ext>
            </a:extLst>
          </p:cNvPr>
          <p:cNvSpPr txBox="1"/>
          <p:nvPr/>
        </p:nvSpPr>
        <p:spPr>
          <a:xfrm>
            <a:off x="7914202" y="2764202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0,23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BD500A-F894-9E43-9229-C9411AD42ED9}"/>
              </a:ext>
            </a:extLst>
          </p:cNvPr>
          <p:cNvSpPr txBox="1"/>
          <p:nvPr/>
        </p:nvSpPr>
        <p:spPr>
          <a:xfrm>
            <a:off x="7897934" y="3227266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0,26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76E1B8-8AA9-FF43-AF33-EDFB37938A4D}"/>
              </a:ext>
            </a:extLst>
          </p:cNvPr>
          <p:cNvSpPr txBox="1"/>
          <p:nvPr/>
        </p:nvSpPr>
        <p:spPr>
          <a:xfrm>
            <a:off x="9995585" y="2282950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Georgia" panose="02040502050405020303" pitchFamily="18" charset="0"/>
              </a:rPr>
              <a:t>0,47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CFFE69A-DF19-1B48-BA67-0C4F5DB46578}"/>
              </a:ext>
            </a:extLst>
          </p:cNvPr>
          <p:cNvSpPr txBox="1"/>
          <p:nvPr/>
        </p:nvSpPr>
        <p:spPr>
          <a:xfrm>
            <a:off x="10002178" y="3247135"/>
            <a:ext cx="732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Georgia" panose="02040502050405020303" pitchFamily="18" charset="0"/>
              </a:rPr>
              <a:t>0,58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4D7FED5-152C-EF46-8623-6ABB446ED05A}"/>
              </a:ext>
            </a:extLst>
          </p:cNvPr>
          <p:cNvSpPr txBox="1"/>
          <p:nvPr/>
        </p:nvSpPr>
        <p:spPr>
          <a:xfrm>
            <a:off x="7929089" y="3765517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0,26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98F9679-10E0-6A41-A6D4-DF6200FAD1DE}"/>
              </a:ext>
            </a:extLst>
          </p:cNvPr>
          <p:cNvSpPr txBox="1"/>
          <p:nvPr/>
        </p:nvSpPr>
        <p:spPr>
          <a:xfrm>
            <a:off x="7920614" y="4184540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0,23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543DFB0-C426-524A-9562-22B085B3397B}"/>
              </a:ext>
            </a:extLst>
          </p:cNvPr>
          <p:cNvSpPr txBox="1"/>
          <p:nvPr/>
        </p:nvSpPr>
        <p:spPr>
          <a:xfrm>
            <a:off x="10043408" y="3759087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Georgia" panose="02040502050405020303" pitchFamily="18" charset="0"/>
              </a:rPr>
              <a:t>1,7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90412A5-4F45-7E4E-81C2-7BB82DC8A1D6}"/>
              </a:ext>
            </a:extLst>
          </p:cNvPr>
          <p:cNvSpPr txBox="1"/>
          <p:nvPr/>
        </p:nvSpPr>
        <p:spPr>
          <a:xfrm>
            <a:off x="10027645" y="4181960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Georgia" panose="02040502050405020303" pitchFamily="18" charset="0"/>
              </a:rPr>
              <a:t>1,62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BD679F4-8FD0-CF4D-B16E-BBCDDFACF4AC}"/>
              </a:ext>
            </a:extLst>
          </p:cNvPr>
          <p:cNvSpPr txBox="1"/>
          <p:nvPr/>
        </p:nvSpPr>
        <p:spPr>
          <a:xfrm>
            <a:off x="7929089" y="4650402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0,26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122DAC2-66C8-CB43-8171-1804D34C7DF9}"/>
              </a:ext>
            </a:extLst>
          </p:cNvPr>
          <p:cNvSpPr txBox="1"/>
          <p:nvPr/>
        </p:nvSpPr>
        <p:spPr>
          <a:xfrm>
            <a:off x="10027645" y="4668769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Georgia" panose="02040502050405020303" pitchFamily="18" charset="0"/>
              </a:rPr>
              <a:t>1,58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87AF7A92-2DA0-E24B-A773-60D2529D6728}"/>
              </a:ext>
            </a:extLst>
          </p:cNvPr>
          <p:cNvCxnSpPr>
            <a:cxnSpLocks/>
          </p:cNvCxnSpPr>
          <p:nvPr/>
        </p:nvCxnSpPr>
        <p:spPr>
          <a:xfrm flipV="1">
            <a:off x="3154680" y="2735463"/>
            <a:ext cx="8326862" cy="375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1271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66CC"/>
      </a:accent1>
      <a:accent2>
        <a:srgbClr val="FF6600"/>
      </a:accent2>
      <a:accent3>
        <a:srgbClr val="CCCCCC"/>
      </a:accent3>
      <a:accent4>
        <a:srgbClr val="66E569"/>
      </a:accent4>
      <a:accent5>
        <a:srgbClr val="5B9BD5"/>
      </a:accent5>
      <a:accent6>
        <a:srgbClr val="92929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C_corporate" id="{35067843-ED74-DB4B-896D-E4076CDABF5B}" vid="{543D9308-B25E-8E41-B4F6-D76282A27E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</TotalTime>
  <Words>2212</Words>
  <Application>Microsoft Macintosh PowerPoint</Application>
  <PresentationFormat>Широкоэкранный</PresentationFormat>
  <Paragraphs>319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Georgia</vt:lpstr>
      <vt:lpstr>PT Sans Narrow</vt:lpstr>
      <vt:lpstr>Verdana</vt:lpstr>
      <vt:lpstr>Office Theme</vt:lpstr>
      <vt:lpstr>Предложение по монетизации преимуществ СБП для крупного ритейла  </vt:lpstr>
      <vt:lpstr>О Компании</vt:lpstr>
      <vt:lpstr>Новые возможности открываются каждый день. Мы помогаем предприятиям максимально полно использовать эти возможности. </vt:lpstr>
      <vt:lpstr>Сочетание опытной команды, международного присутствия и технологий высокого уровня – вот основа нашего успеха</vt:lpstr>
      <vt:lpstr>Что мы предлагаем</vt:lpstr>
      <vt:lpstr>Презентация PowerPoint</vt:lpstr>
      <vt:lpstr>Наши клиенты</vt:lpstr>
      <vt:lpstr>Принцип экономии: снижение издержек на эквайринге</vt:lpstr>
      <vt:lpstr>Презентация PowerPoint</vt:lpstr>
      <vt:lpstr>Пример экономики для Lamoda*</vt:lpstr>
      <vt:lpstr>Пример экономики для Zara*</vt:lpstr>
      <vt:lpstr>Презентация PowerPoint</vt:lpstr>
      <vt:lpstr>Варианты реализации платежей в мобильном приложении</vt:lpstr>
      <vt:lpstr>Взаимодействие партнеров</vt:lpstr>
      <vt:lpstr>Roadmap и дополнительные преимущетсва решения</vt:lpstr>
      <vt:lpstr>Roadmap</vt:lpstr>
      <vt:lpstr>Дополнительные преимущества Решения</vt:lpstr>
      <vt:lpstr>Спасибо за внимание!</vt:lpstr>
      <vt:lpstr>Приложения</vt:lpstr>
      <vt:lpstr>Роли участников</vt:lpstr>
      <vt:lpstr>Технологическая схема взаимодействия участников</vt:lpstr>
      <vt:lpstr>Как это работает</vt:lpstr>
      <vt:lpstr>Схема договорных и финансовых отношений</vt:lpstr>
      <vt:lpstr>Прогноз перетока оборотов в СБП на 2 года для High Volume Groceries </vt:lpstr>
      <vt:lpstr>Перспективы развития функциональности</vt:lpstr>
      <vt:lpstr>Пример: платежное приложение под брендом ритейлера - новый тренд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Предложение по монетизации преимуществ СБП для крупного ритейла</dc:title>
  <dc:creator>Arseniy Shlykov</dc:creator>
  <cp:lastModifiedBy>Arseniy Shlykov</cp:lastModifiedBy>
  <cp:revision>69</cp:revision>
  <dcterms:created xsi:type="dcterms:W3CDTF">2020-12-23T10:46:55Z</dcterms:created>
  <dcterms:modified xsi:type="dcterms:W3CDTF">2021-02-24T09:05:33Z</dcterms:modified>
</cp:coreProperties>
</file>